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Lst>
  <p:notesMasterIdLst>
    <p:notesMasterId r:id="rId23"/>
  </p:notesMasterIdLst>
  <p:sldIdLst>
    <p:sldId id="256" r:id="rId6"/>
    <p:sldId id="258" r:id="rId7"/>
    <p:sldId id="322" r:id="rId8"/>
    <p:sldId id="259" r:id="rId9"/>
    <p:sldId id="262" r:id="rId10"/>
    <p:sldId id="337" r:id="rId11"/>
    <p:sldId id="323" r:id="rId12"/>
    <p:sldId id="320" r:id="rId13"/>
    <p:sldId id="319" r:id="rId14"/>
    <p:sldId id="327" r:id="rId15"/>
    <p:sldId id="321" r:id="rId16"/>
    <p:sldId id="324" r:id="rId17"/>
    <p:sldId id="325" r:id="rId18"/>
    <p:sldId id="326" r:id="rId19"/>
    <p:sldId id="330" r:id="rId20"/>
    <p:sldId id="332" r:id="rId21"/>
    <p:sldId id="334" r:id="rId22"/>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
          <p15:clr>
            <a:srgbClr val="A4A3A4"/>
          </p15:clr>
        </p15:guide>
        <p15:guide id="2" orient="horz" pos="3888">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1704" y="102"/>
      </p:cViewPr>
      <p:guideLst>
        <p:guide orient="horz" pos="768"/>
        <p:guide orient="horz" pos="3888"/>
        <p:guide pos="144"/>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779"/>
          </a:xfrm>
          <a:prstGeom prst="rect">
            <a:avLst/>
          </a:prstGeom>
        </p:spPr>
        <p:txBody>
          <a:bodyPr vert="horz" lIns="93935" tIns="46968" rIns="93935" bIns="46968" rtlCol="0"/>
          <a:lstStyle>
            <a:lvl1pPr algn="l">
              <a:defRPr sz="1300"/>
            </a:lvl1pPr>
          </a:lstStyle>
          <a:p>
            <a:endParaRPr lang="en-US"/>
          </a:p>
        </p:txBody>
      </p:sp>
      <p:sp>
        <p:nvSpPr>
          <p:cNvPr id="3" name="Date Placeholder 2"/>
          <p:cNvSpPr>
            <a:spLocks noGrp="1"/>
          </p:cNvSpPr>
          <p:nvPr>
            <p:ph type="dt" idx="1"/>
          </p:nvPr>
        </p:nvSpPr>
        <p:spPr>
          <a:xfrm>
            <a:off x="4008704" y="1"/>
            <a:ext cx="3066733" cy="469779"/>
          </a:xfrm>
          <a:prstGeom prst="rect">
            <a:avLst/>
          </a:prstGeom>
        </p:spPr>
        <p:txBody>
          <a:bodyPr vert="horz" lIns="93935" tIns="46968" rIns="93935" bIns="46968" rtlCol="0"/>
          <a:lstStyle>
            <a:lvl1pPr algn="r">
              <a:defRPr sz="1300"/>
            </a:lvl1pPr>
          </a:lstStyle>
          <a:p>
            <a:fld id="{99E60ED7-C25A-4C7A-BCF2-C33D3ED9785B}" type="datetimeFigureOut">
              <a:rPr lang="en-US" smtClean="0"/>
              <a:t>2/24/2022</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5" tIns="46968" rIns="93935"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5" tIns="46968" rIns="93935"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5" tIns="46968" rIns="93935" bIns="46968" rtlCol="0" anchor="b"/>
          <a:lstStyle>
            <a:lvl1pPr algn="l">
              <a:defRPr sz="1300"/>
            </a:lvl1pPr>
          </a:lstStyle>
          <a:p>
            <a:endParaRPr lang="en-US"/>
          </a:p>
        </p:txBody>
      </p:sp>
      <p:sp>
        <p:nvSpPr>
          <p:cNvPr id="7" name="Slide Number Placeholder 6"/>
          <p:cNvSpPr>
            <a:spLocks noGrp="1"/>
          </p:cNvSpPr>
          <p:nvPr>
            <p:ph type="sldNum" sz="quarter" idx="5"/>
          </p:nvPr>
        </p:nvSpPr>
        <p:spPr>
          <a:xfrm>
            <a:off x="4008704" y="8893297"/>
            <a:ext cx="3066733" cy="469778"/>
          </a:xfrm>
          <a:prstGeom prst="rect">
            <a:avLst/>
          </a:prstGeom>
        </p:spPr>
        <p:txBody>
          <a:bodyPr vert="horz" lIns="93935" tIns="46968" rIns="93935" bIns="46968" rtlCol="0" anchor="b"/>
          <a:lstStyle>
            <a:lvl1pPr algn="r">
              <a:defRPr sz="1300"/>
            </a:lvl1pPr>
          </a:lstStyle>
          <a:p>
            <a:fld id="{5D1EEEA4-776A-4820-AA0E-CBDC775938E7}" type="slidenum">
              <a:rPr lang="en-US" smtClean="0"/>
              <a:t>‹#›</a:t>
            </a:fld>
            <a:endParaRPr lang="en-US"/>
          </a:p>
        </p:txBody>
      </p:sp>
    </p:spTree>
    <p:extLst>
      <p:ext uri="{BB962C8B-B14F-4D97-AF65-F5344CB8AC3E}">
        <p14:creationId xmlns:p14="http://schemas.microsoft.com/office/powerpoint/2010/main" val="282109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EEEA4-776A-4820-AA0E-CBDC775938E7}" type="slidenum">
              <a:rPr lang="en-US" smtClean="0"/>
              <a:t>1</a:t>
            </a:fld>
            <a:endParaRPr lang="en-US"/>
          </a:p>
        </p:txBody>
      </p:sp>
    </p:spTree>
    <p:extLst>
      <p:ext uri="{BB962C8B-B14F-4D97-AF65-F5344CB8AC3E}">
        <p14:creationId xmlns:p14="http://schemas.microsoft.com/office/powerpoint/2010/main" val="2510064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EEEA4-776A-4820-AA0E-CBDC775938E7}" type="slidenum">
              <a:rPr lang="en-US" smtClean="0"/>
              <a:t>10</a:t>
            </a:fld>
            <a:endParaRPr lang="en-US"/>
          </a:p>
        </p:txBody>
      </p:sp>
    </p:spTree>
    <p:extLst>
      <p:ext uri="{BB962C8B-B14F-4D97-AF65-F5344CB8AC3E}">
        <p14:creationId xmlns:p14="http://schemas.microsoft.com/office/powerpoint/2010/main" val="1249524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EEEA4-776A-4820-AA0E-CBDC775938E7}" type="slidenum">
              <a:rPr lang="en-US" smtClean="0"/>
              <a:t>11</a:t>
            </a:fld>
            <a:endParaRPr lang="en-US"/>
          </a:p>
        </p:txBody>
      </p:sp>
    </p:spTree>
    <p:extLst>
      <p:ext uri="{BB962C8B-B14F-4D97-AF65-F5344CB8AC3E}">
        <p14:creationId xmlns:p14="http://schemas.microsoft.com/office/powerpoint/2010/main" val="1643978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5D1EEEA4-776A-4820-AA0E-CBDC775938E7}" type="slidenum">
              <a:rPr lang="en-US" smtClean="0"/>
              <a:t>12</a:t>
            </a:fld>
            <a:endParaRPr lang="en-US"/>
          </a:p>
        </p:txBody>
      </p:sp>
    </p:spTree>
    <p:extLst>
      <p:ext uri="{BB962C8B-B14F-4D97-AF65-F5344CB8AC3E}">
        <p14:creationId xmlns:p14="http://schemas.microsoft.com/office/powerpoint/2010/main" val="2738703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936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EEEA4-776A-4820-AA0E-CBDC775938E7}" type="slidenum">
              <a:rPr lang="en-US" smtClean="0"/>
              <a:t>3</a:t>
            </a:fld>
            <a:endParaRPr lang="en-US"/>
          </a:p>
        </p:txBody>
      </p:sp>
    </p:spTree>
    <p:extLst>
      <p:ext uri="{BB962C8B-B14F-4D97-AF65-F5344CB8AC3E}">
        <p14:creationId xmlns:p14="http://schemas.microsoft.com/office/powerpoint/2010/main" val="94187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2514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CPAC supports families, districts and community members in many ways, and generally fall under individualized or districtwide supports or programs. Explain PTI and why they should call us, offer materials to distribute. Describe effective conversations, noting this is not advocacy, but coaching and facilitating effective communication; Preschool Pathfinders description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CD87B-AA16-49FE-83D0-D8CED7CA60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37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This eight-session intensive series is designed to help parents and professionals gain the skills and knowledge necessary for them to be effective members at the Planning and Placement Team meeting (PPT). This training series will prepare participants for a variety roles at the school, district, regional or state level. Participants will learn about the law related to education as well as state and federal level initiatives that impact students with disabilities and their education. This training is an opportunity to learn how and where to give a voice to the needs of families of students with disabilities. Our goal is for participants to become active and collaborative team members in an effort to support student success. </a:t>
            </a:r>
            <a:r>
              <a:rPr lang="en-US" b="1" i="0" dirty="0">
                <a:solidFill>
                  <a:srgbClr val="000000"/>
                </a:solidFill>
                <a:effectLst/>
                <a:latin typeface="arial" panose="020B0604020202020204" pitchFamily="34" charset="0"/>
              </a:rPr>
              <a:t>ONLINE, Spring 2022</a:t>
            </a:r>
            <a:br>
              <a:rPr lang="en-US" dirty="0"/>
            </a:br>
            <a:r>
              <a:rPr lang="en-US" b="0" i="0" dirty="0">
                <a:solidFill>
                  <a:srgbClr val="000000"/>
                </a:solidFill>
                <a:effectLst/>
                <a:latin typeface="arial" panose="020B0604020202020204" pitchFamily="34" charset="0"/>
              </a:rPr>
              <a:t>The training will be held Tuesday and Thursday evenings beginning March 15th, through May 3rd, 2022. Each session begins promptly at 6:00 pm.</a:t>
            </a:r>
            <a:endParaRPr lang="en-US" dirty="0"/>
          </a:p>
        </p:txBody>
      </p:sp>
      <p:sp>
        <p:nvSpPr>
          <p:cNvPr id="4" name="Slide Number Placeholder 3"/>
          <p:cNvSpPr>
            <a:spLocks noGrp="1"/>
          </p:cNvSpPr>
          <p:nvPr>
            <p:ph type="sldNum" sz="quarter" idx="5"/>
          </p:nvPr>
        </p:nvSpPr>
        <p:spPr/>
        <p:txBody>
          <a:bodyPr/>
          <a:lstStyle/>
          <a:p>
            <a:fld id="{5D1EEEA4-776A-4820-AA0E-CBDC775938E7}" type="slidenum">
              <a:rPr lang="en-US" smtClean="0"/>
              <a:t>6</a:t>
            </a:fld>
            <a:endParaRPr lang="en-US"/>
          </a:p>
        </p:txBody>
      </p:sp>
    </p:spTree>
    <p:extLst>
      <p:ext uri="{BB962C8B-B14F-4D97-AF65-F5344CB8AC3E}">
        <p14:creationId xmlns:p14="http://schemas.microsoft.com/office/powerpoint/2010/main" val="3092847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EEEA4-776A-4820-AA0E-CBDC775938E7}" type="slidenum">
              <a:rPr lang="en-US" smtClean="0"/>
              <a:t>7</a:t>
            </a:fld>
            <a:endParaRPr lang="en-US"/>
          </a:p>
        </p:txBody>
      </p:sp>
    </p:spTree>
    <p:extLst>
      <p:ext uri="{BB962C8B-B14F-4D97-AF65-F5344CB8AC3E}">
        <p14:creationId xmlns:p14="http://schemas.microsoft.com/office/powerpoint/2010/main" val="3444110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EEEA4-776A-4820-AA0E-CBDC775938E7}" type="slidenum">
              <a:rPr lang="en-US" smtClean="0"/>
              <a:t>8</a:t>
            </a:fld>
            <a:endParaRPr lang="en-US"/>
          </a:p>
        </p:txBody>
      </p:sp>
    </p:spTree>
    <p:extLst>
      <p:ext uri="{BB962C8B-B14F-4D97-AF65-F5344CB8AC3E}">
        <p14:creationId xmlns:p14="http://schemas.microsoft.com/office/powerpoint/2010/main" val="556000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EEEA4-776A-4820-AA0E-CBDC775938E7}" type="slidenum">
              <a:rPr lang="en-US" smtClean="0"/>
              <a:t>9</a:t>
            </a:fld>
            <a:endParaRPr lang="en-US"/>
          </a:p>
        </p:txBody>
      </p:sp>
    </p:spTree>
    <p:extLst>
      <p:ext uri="{BB962C8B-B14F-4D97-AF65-F5344CB8AC3E}">
        <p14:creationId xmlns:p14="http://schemas.microsoft.com/office/powerpoint/2010/main" val="3618649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C:\Users\duczya\Desktop\CPAC_PPT_Template-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8600" y="3276600"/>
            <a:ext cx="8686800" cy="1371599"/>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228600" y="4724400"/>
            <a:ext cx="86868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4305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074" name="Picture 2" descr="C:\Users\duczya\Desktop\CPAC_PPT_Template-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953000" y="304800"/>
            <a:ext cx="3962400" cy="3124200"/>
          </a:xfrm>
        </p:spPr>
        <p:txBody>
          <a:bodyPr anchor="ctr"/>
          <a:lstStyle>
            <a:lvl1pPr algn="ctr">
              <a:defRPr sz="4000" b="1" cap="none"/>
            </a:lvl1pPr>
          </a:lstStyle>
          <a:p>
            <a:r>
              <a:rPr lang="en-US" dirty="0"/>
              <a:t>Click to edit master title style</a:t>
            </a:r>
          </a:p>
        </p:txBody>
      </p:sp>
    </p:spTree>
    <p:extLst>
      <p:ext uri="{BB962C8B-B14F-4D97-AF65-F5344CB8AC3E}">
        <p14:creationId xmlns:p14="http://schemas.microsoft.com/office/powerpoint/2010/main" val="109910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12" y="1219200"/>
            <a:ext cx="4123888"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19200"/>
            <a:ext cx="4095226"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626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36290" y="1219200"/>
            <a:ext cx="4107110" cy="639762"/>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36290" y="1858962"/>
            <a:ext cx="4107110" cy="4313238"/>
          </a:xfrm>
        </p:spPr>
        <p:txBody>
          <a:bodyPr>
            <a:normAutofit/>
          </a:bodyPr>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1" y="1219200"/>
            <a:ext cx="4114800" cy="639762"/>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1" y="1858962"/>
            <a:ext cx="4114800" cy="4313238"/>
          </a:xfrm>
        </p:spPr>
        <p:txBody>
          <a:bodyPr>
            <a:normAutofit/>
          </a:bodyPr>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11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7676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11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70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074" name="Picture 2" descr="C:\Users\duczya\Desktop\CPAC_PPT_Template-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953000" y="304800"/>
            <a:ext cx="3962400" cy="3124200"/>
          </a:xfrm>
        </p:spPr>
        <p:txBody>
          <a:bodyPr anchor="ctr"/>
          <a:lstStyle>
            <a:lvl1pPr algn="ctr">
              <a:defRPr sz="4000" b="1" cap="none"/>
            </a:lvl1pPr>
          </a:lstStyle>
          <a:p>
            <a:r>
              <a:rPr lang="en-US" dirty="0"/>
              <a:t>Click to edit master title style</a:t>
            </a:r>
          </a:p>
        </p:txBody>
      </p:sp>
    </p:spTree>
    <p:extLst>
      <p:ext uri="{BB962C8B-B14F-4D97-AF65-F5344CB8AC3E}">
        <p14:creationId xmlns:p14="http://schemas.microsoft.com/office/powerpoint/2010/main" val="35951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12" y="1219200"/>
            <a:ext cx="4123888"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19200"/>
            <a:ext cx="4095226"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447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36290" y="1219200"/>
            <a:ext cx="4107110" cy="639762"/>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36290" y="1858962"/>
            <a:ext cx="4107110" cy="4313238"/>
          </a:xfrm>
        </p:spPr>
        <p:txBody>
          <a:bodyPr>
            <a:normAutofit/>
          </a:bodyPr>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1" y="1219200"/>
            <a:ext cx="4114800" cy="639762"/>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601" y="1858962"/>
            <a:ext cx="4114800" cy="4313238"/>
          </a:xfrm>
        </p:spPr>
        <p:txBody>
          <a:bodyPr>
            <a:normAutofit/>
          </a:bodyPr>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676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101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08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C:\Users\duczya\Desktop\CPAC_PPT_Template-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8600" y="3276600"/>
            <a:ext cx="8686800" cy="1371599"/>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228600" y="4724400"/>
            <a:ext cx="86868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3283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48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duczya\Desktop\CPAC_PPT_Template-2.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26502" y="0"/>
            <a:ext cx="8688897" cy="762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4192" y="1219200"/>
            <a:ext cx="8681207" cy="4953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3480033" y="6400101"/>
            <a:ext cx="341760" cy="246221"/>
          </a:xfrm>
          <a:prstGeom prst="rect">
            <a:avLst/>
          </a:prstGeom>
          <a:noFill/>
        </p:spPr>
        <p:txBody>
          <a:bodyPr wrap="none" rtlCol="0">
            <a:spAutoFit/>
          </a:bodyPr>
          <a:lstStyle/>
          <a:p>
            <a:fld id="{77C73D17-1AE8-4935-9196-8CAC1085DA3D}" type="slidenum">
              <a:rPr lang="en-US" sz="1000" smtClean="0">
                <a:solidFill>
                  <a:schemeClr val="tx2"/>
                </a:solidFill>
              </a:rPr>
              <a:t>‹#›</a:t>
            </a:fld>
            <a:endParaRPr lang="en-US" sz="1000" dirty="0">
              <a:solidFill>
                <a:schemeClr val="tx2"/>
              </a:solidFill>
            </a:endParaRPr>
          </a:p>
        </p:txBody>
      </p:sp>
    </p:spTree>
    <p:extLst>
      <p:ext uri="{BB962C8B-B14F-4D97-AF65-F5344CB8AC3E}">
        <p14:creationId xmlns:p14="http://schemas.microsoft.com/office/powerpoint/2010/main" val="3475115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ts val="0"/>
        </a:spcBef>
        <a:spcAft>
          <a:spcPts val="1000"/>
        </a:spcAft>
        <a:buClr>
          <a:schemeClr val="accent2"/>
        </a:buClr>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ts val="0"/>
        </a:spcBef>
        <a:spcAft>
          <a:spcPts val="100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0"/>
        </a:spcBef>
        <a:spcAft>
          <a:spcPts val="10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2114550" indent="-285750" algn="l" defTabSz="914400" rtl="0" eaLnBrk="1" latinLnBrk="0" hangingPunct="1">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duczya\Desktop\CPAC_PPT_Template-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26502" y="0"/>
            <a:ext cx="8688897" cy="762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4192" y="1219200"/>
            <a:ext cx="8681207" cy="4953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p:nvSpPr>
        <p:spPr>
          <a:xfrm>
            <a:off x="3480033" y="6400101"/>
            <a:ext cx="341760" cy="246221"/>
          </a:xfrm>
          <a:prstGeom prst="rect">
            <a:avLst/>
          </a:prstGeom>
          <a:noFill/>
        </p:spPr>
        <p:txBody>
          <a:bodyPr wrap="none" rtlCol="0">
            <a:spAutoFit/>
          </a:bodyPr>
          <a:lstStyle/>
          <a:p>
            <a:fld id="{77C73D17-1AE8-4935-9196-8CAC1085DA3D}" type="slidenum">
              <a:rPr lang="en-US" sz="1000" smtClean="0">
                <a:solidFill>
                  <a:schemeClr val="tx2"/>
                </a:solidFill>
              </a:rPr>
              <a:t>‹#›</a:t>
            </a:fld>
            <a:endParaRPr lang="en-US" sz="1000" dirty="0">
              <a:solidFill>
                <a:schemeClr val="tx2"/>
              </a:solidFill>
            </a:endParaRPr>
          </a:p>
        </p:txBody>
      </p:sp>
    </p:spTree>
    <p:extLst>
      <p:ext uri="{BB962C8B-B14F-4D97-AF65-F5344CB8AC3E}">
        <p14:creationId xmlns:p14="http://schemas.microsoft.com/office/powerpoint/2010/main" val="58650408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ts val="0"/>
        </a:spcBef>
        <a:spcAft>
          <a:spcPts val="1000"/>
        </a:spcAft>
        <a:buClr>
          <a:schemeClr val="accent2"/>
        </a:buClr>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ts val="0"/>
        </a:spcBef>
        <a:spcAft>
          <a:spcPts val="100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0"/>
        </a:spcBef>
        <a:spcAft>
          <a:spcPts val="10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2114550" indent="-285750" algn="l" defTabSz="914400" rtl="0" eaLnBrk="1" latinLnBrk="0" hangingPunct="1">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acinc.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rth23.org/wp-content/uploads/Families/Trifold-Family-Connections-Eng.pdf" TargetMode="External"/><Relationship Id="rId2" Type="http://schemas.openxmlformats.org/officeDocument/2006/relationships/hyperlink" Target="https://cpacinc.org/match-request.aspx" TargetMode="External"/><Relationship Id="rId1" Type="http://schemas.openxmlformats.org/officeDocument/2006/relationships/slideLayout" Target="../slideLayouts/slideLayout2.xml"/><Relationship Id="rId6" Type="http://schemas.openxmlformats.org/officeDocument/2006/relationships/hyperlink" Target="https://drive.google.com/file/d/1PA2thpt0CgTmHNNdwwQYe0jNMCybScuJ/view?usp=sharing" TargetMode="External"/><Relationship Id="rId5" Type="http://schemas.openxmlformats.org/officeDocument/2006/relationships/hyperlink" Target="file:///C:\Users\afontaine\OneDrive%20-%20Connecticut%20Parent%20Advocacy%20Center\Documents\Family%20Connections%20One%20Pager.pdf" TargetMode="External"/><Relationship Id="rId4" Type="http://schemas.openxmlformats.org/officeDocument/2006/relationships/hyperlink" Target="https://www.birth23.org/wp-content/uploads/Families/Trifold-Family-Connections-SPA.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pacinc.org/programs-family-connections.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afontaine@cpacinc.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groups/34830357224166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user/CTParentCenter/video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JbfhkO71f-0m8D7RMCg50L5PJ1Z0OGYO/view?usp=shar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CPAC Services</a:t>
            </a:r>
          </a:p>
        </p:txBody>
      </p:sp>
      <p:sp>
        <p:nvSpPr>
          <p:cNvPr id="3" name="Subtitle 2"/>
          <p:cNvSpPr>
            <a:spLocks noGrp="1"/>
          </p:cNvSpPr>
          <p:nvPr>
            <p:ph type="subTitle" idx="1"/>
          </p:nvPr>
        </p:nvSpPr>
        <p:spPr/>
        <p:txBody>
          <a:bodyPr>
            <a:normAutofit fontScale="77500" lnSpcReduction="20000"/>
          </a:bodyPr>
          <a:lstStyle/>
          <a:p>
            <a:r>
              <a:rPr lang="en-US" dirty="0">
                <a:hlinkClick r:id="rId3"/>
              </a:rPr>
              <a:t>www.cpacinc.org</a:t>
            </a:r>
            <a:endParaRPr lang="en-US" dirty="0"/>
          </a:p>
          <a:p>
            <a:r>
              <a:rPr lang="en-US" dirty="0"/>
              <a:t>860-739-3089 (New London)  203-588-9274 (Stamford)</a:t>
            </a:r>
          </a:p>
          <a:p>
            <a:endParaRPr lang="en-US" dirty="0"/>
          </a:p>
        </p:txBody>
      </p:sp>
    </p:spTree>
    <p:extLst>
      <p:ext uri="{BB962C8B-B14F-4D97-AF65-F5344CB8AC3E}">
        <p14:creationId xmlns:p14="http://schemas.microsoft.com/office/powerpoint/2010/main" val="413970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45AC23D-F4D8-42AF-A74D-8A7B60AEB4E4}"/>
              </a:ext>
            </a:extLst>
          </p:cNvPr>
          <p:cNvSpPr>
            <a:spLocks noGrp="1"/>
          </p:cNvSpPr>
          <p:nvPr>
            <p:ph type="title"/>
          </p:nvPr>
        </p:nvSpPr>
        <p:spPr>
          <a:xfrm>
            <a:off x="226502" y="0"/>
            <a:ext cx="8688897" cy="762000"/>
          </a:xfrm>
        </p:spPr>
        <p:txBody>
          <a:bodyPr/>
          <a:lstStyle/>
          <a:p>
            <a:pPr algn="ctr"/>
            <a:r>
              <a:rPr lang="en-US" dirty="0"/>
              <a:t>Early Childhood Newsletter (CPAC)</a:t>
            </a:r>
          </a:p>
        </p:txBody>
      </p:sp>
      <p:pic>
        <p:nvPicPr>
          <p:cNvPr id="4" name="Content Placeholder 3">
            <a:extLst>
              <a:ext uri="{FF2B5EF4-FFF2-40B4-BE49-F238E27FC236}">
                <a16:creationId xmlns:a16="http://schemas.microsoft.com/office/drawing/2014/main" id="{E12C9C13-9FFB-4256-8D65-D25309477E5C}"/>
              </a:ext>
            </a:extLst>
          </p:cNvPr>
          <p:cNvPicPr>
            <a:picLocks noGrp="1" noChangeAspect="1"/>
          </p:cNvPicPr>
          <p:nvPr>
            <p:ph sz="half" idx="1"/>
          </p:nvPr>
        </p:nvPicPr>
        <p:blipFill>
          <a:blip r:embed="rId3"/>
          <a:stretch>
            <a:fillRect/>
          </a:stretch>
        </p:blipFill>
        <p:spPr>
          <a:xfrm>
            <a:off x="219512" y="1700769"/>
            <a:ext cx="4123888" cy="3989861"/>
          </a:xfrm>
          <a:prstGeom prst="rect">
            <a:avLst/>
          </a:prstGeom>
          <a:noFill/>
        </p:spPr>
      </p:pic>
      <p:pic>
        <p:nvPicPr>
          <p:cNvPr id="5" name="Content Placeholder 4">
            <a:extLst>
              <a:ext uri="{FF2B5EF4-FFF2-40B4-BE49-F238E27FC236}">
                <a16:creationId xmlns:a16="http://schemas.microsoft.com/office/drawing/2014/main" id="{F10142DB-9118-4A71-8B66-D3CDEBFD7199}"/>
              </a:ext>
            </a:extLst>
          </p:cNvPr>
          <p:cNvPicPr>
            <a:picLocks noGrp="1" noChangeAspect="1"/>
          </p:cNvPicPr>
          <p:nvPr>
            <p:ph sz="half" idx="2"/>
          </p:nvPr>
        </p:nvPicPr>
        <p:blipFill>
          <a:blip r:embed="rId4"/>
          <a:stretch>
            <a:fillRect/>
          </a:stretch>
        </p:blipFill>
        <p:spPr>
          <a:xfrm>
            <a:off x="4648200" y="1700769"/>
            <a:ext cx="4248150" cy="3989861"/>
          </a:xfrm>
          <a:prstGeom prst="rect">
            <a:avLst/>
          </a:prstGeom>
        </p:spPr>
      </p:pic>
    </p:spTree>
    <p:extLst>
      <p:ext uri="{BB962C8B-B14F-4D97-AF65-F5344CB8AC3E}">
        <p14:creationId xmlns:p14="http://schemas.microsoft.com/office/powerpoint/2010/main" val="400999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1256-7EE0-4CC2-A75D-D296D6937599}"/>
              </a:ext>
            </a:extLst>
          </p:cNvPr>
          <p:cNvSpPr>
            <a:spLocks noGrp="1"/>
          </p:cNvSpPr>
          <p:nvPr>
            <p:ph type="title"/>
          </p:nvPr>
        </p:nvSpPr>
        <p:spPr/>
        <p:txBody>
          <a:bodyPr/>
          <a:lstStyle/>
          <a:p>
            <a:pPr algn="ctr"/>
            <a:r>
              <a:rPr lang="en-US" dirty="0"/>
              <a:t>First STEPs Training </a:t>
            </a:r>
          </a:p>
        </p:txBody>
      </p:sp>
      <p:sp>
        <p:nvSpPr>
          <p:cNvPr id="3" name="Content Placeholder 2">
            <a:extLst>
              <a:ext uri="{FF2B5EF4-FFF2-40B4-BE49-F238E27FC236}">
                <a16:creationId xmlns:a16="http://schemas.microsoft.com/office/drawing/2014/main" id="{2AD98000-E58F-4039-92C7-C6EE5F97EC23}"/>
              </a:ext>
            </a:extLst>
          </p:cNvPr>
          <p:cNvSpPr>
            <a:spLocks noGrp="1"/>
          </p:cNvSpPr>
          <p:nvPr>
            <p:ph idx="1"/>
          </p:nvPr>
        </p:nvSpPr>
        <p:spPr/>
        <p:txBody>
          <a:bodyPr/>
          <a:lstStyle/>
          <a:p>
            <a:r>
              <a:rPr lang="en-US" dirty="0"/>
              <a:t>This four session intensive series is designed to help parents and caregivers understand Birth to Three System, evaluation process, transition from Birth to Three into Preschool Special Education, advocacy skills and resources available in Connecticut.</a:t>
            </a:r>
          </a:p>
          <a:p>
            <a:r>
              <a:rPr lang="en-US" dirty="0"/>
              <a:t>This training series will prepare families to understand their role in Birth to Three, understand data derived from evaluations, and how to prepare for when Birth to Three services end.</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Our goal is for participants to engage in collaborative practices with their Early Intervention providers, to develop effective advocacy skills, connect with one another and learn how to get the most out of their Birth to Three experience.</a:t>
            </a:r>
            <a:endParaRPr lang="en-US" dirty="0"/>
          </a:p>
          <a:p>
            <a:endParaRPr lang="en-US" dirty="0"/>
          </a:p>
        </p:txBody>
      </p:sp>
    </p:spTree>
    <p:extLst>
      <p:ext uri="{BB962C8B-B14F-4D97-AF65-F5344CB8AC3E}">
        <p14:creationId xmlns:p14="http://schemas.microsoft.com/office/powerpoint/2010/main" val="27044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BF9B-4F51-418E-B45A-A8F470DB377B}"/>
              </a:ext>
            </a:extLst>
          </p:cNvPr>
          <p:cNvSpPr>
            <a:spLocks noGrp="1"/>
          </p:cNvSpPr>
          <p:nvPr>
            <p:ph type="title"/>
          </p:nvPr>
        </p:nvSpPr>
        <p:spPr/>
        <p:txBody>
          <a:bodyPr/>
          <a:lstStyle/>
          <a:p>
            <a:pPr algn="ctr"/>
            <a:r>
              <a:rPr lang="en-US" dirty="0"/>
              <a:t>First STEPs Training </a:t>
            </a:r>
          </a:p>
        </p:txBody>
      </p:sp>
      <p:sp>
        <p:nvSpPr>
          <p:cNvPr id="3" name="Content Placeholder 2">
            <a:extLst>
              <a:ext uri="{FF2B5EF4-FFF2-40B4-BE49-F238E27FC236}">
                <a16:creationId xmlns:a16="http://schemas.microsoft.com/office/drawing/2014/main" id="{F399ACCF-74E5-40A2-9810-06915E643A2B}"/>
              </a:ext>
            </a:extLst>
          </p:cNvPr>
          <p:cNvSpPr>
            <a:spLocks noGrp="1"/>
          </p:cNvSpPr>
          <p:nvPr>
            <p:ph idx="1"/>
          </p:nvPr>
        </p:nvSpPr>
        <p:spPr/>
        <p:txBody>
          <a:bodyPr/>
          <a:lstStyle/>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learning series covers Early Intervention and Special Education related topics such as:</a:t>
            </a: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Getting to know all about Birth to Three and Each Other</a:t>
            </a: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Understanding the Individualized Family Service Plan (IFSP): Data Based Decision Making, Evaluations, Child and Family Outcomes</a:t>
            </a: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Transition to Preschool Special Education</a:t>
            </a: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Describing Your Child’s Unique needs, Advocacy Skills and Resources</a:t>
            </a:r>
          </a:p>
          <a:p>
            <a:endParaRPr lang="en-US" dirty="0"/>
          </a:p>
        </p:txBody>
      </p:sp>
    </p:spTree>
    <p:extLst>
      <p:ext uri="{BB962C8B-B14F-4D97-AF65-F5344CB8AC3E}">
        <p14:creationId xmlns:p14="http://schemas.microsoft.com/office/powerpoint/2010/main" val="338469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3D4D-DF37-4D7F-A45D-6EDCC8D8912B}"/>
              </a:ext>
            </a:extLst>
          </p:cNvPr>
          <p:cNvSpPr>
            <a:spLocks noGrp="1"/>
          </p:cNvSpPr>
          <p:nvPr>
            <p:ph type="title"/>
          </p:nvPr>
        </p:nvSpPr>
        <p:spPr/>
        <p:txBody>
          <a:bodyPr/>
          <a:lstStyle/>
          <a:p>
            <a:pPr algn="ctr"/>
            <a:r>
              <a:rPr lang="en-US" dirty="0"/>
              <a:t>How to Make a Referral </a:t>
            </a:r>
          </a:p>
        </p:txBody>
      </p:sp>
      <p:sp>
        <p:nvSpPr>
          <p:cNvPr id="3" name="Content Placeholder 2">
            <a:extLst>
              <a:ext uri="{FF2B5EF4-FFF2-40B4-BE49-F238E27FC236}">
                <a16:creationId xmlns:a16="http://schemas.microsoft.com/office/drawing/2014/main" id="{1BF3063F-E549-4711-92E4-17A422EA9062}"/>
              </a:ext>
            </a:extLst>
          </p:cNvPr>
          <p:cNvSpPr>
            <a:spLocks noGrp="1"/>
          </p:cNvSpPr>
          <p:nvPr>
            <p:ph idx="1"/>
          </p:nvPr>
        </p:nvSpPr>
        <p:spPr/>
        <p:txBody>
          <a:bodyPr/>
          <a:lstStyle/>
          <a:p>
            <a:r>
              <a:rPr lang="en-US" dirty="0"/>
              <a:t>CPAC’s website:</a:t>
            </a:r>
          </a:p>
          <a:p>
            <a:pPr marL="0" indent="0">
              <a:buNone/>
            </a:pPr>
            <a:r>
              <a:rPr lang="en-US" dirty="0">
                <a:hlinkClick r:id="rId2"/>
              </a:rPr>
              <a:t>Online Match Request Form</a:t>
            </a:r>
            <a:endParaRPr lang="en-US" dirty="0"/>
          </a:p>
          <a:p>
            <a:r>
              <a:rPr lang="en-US" dirty="0"/>
              <a:t>Birth to Three Website: </a:t>
            </a:r>
          </a:p>
          <a:p>
            <a:pPr marL="0" indent="0">
              <a:buNone/>
            </a:pPr>
            <a:r>
              <a:rPr lang="en-US" dirty="0">
                <a:hlinkClick r:id="rId3"/>
              </a:rPr>
              <a:t>Family Connections Application English</a:t>
            </a:r>
            <a:endParaRPr lang="en-US" dirty="0"/>
          </a:p>
          <a:p>
            <a:pPr marL="0" indent="0">
              <a:buNone/>
            </a:pPr>
            <a:r>
              <a:rPr lang="en-US" dirty="0">
                <a:hlinkClick r:id="rId4"/>
              </a:rPr>
              <a:t>Family Connections Application Spanish</a:t>
            </a:r>
            <a:endParaRPr lang="en-US" dirty="0"/>
          </a:p>
          <a:p>
            <a:r>
              <a:rPr lang="en-US" dirty="0"/>
              <a:t>Early Childhood Supports Program Handout:</a:t>
            </a:r>
          </a:p>
          <a:p>
            <a:pPr marL="0" indent="0">
              <a:buNone/>
            </a:pPr>
            <a:r>
              <a:rPr lang="en-US" dirty="0">
                <a:hlinkClick r:id="rId5"/>
              </a:rPr>
              <a:t>Early Childhood Support Programs</a:t>
            </a:r>
            <a:endParaRPr lang="en-US" dirty="0"/>
          </a:p>
          <a:p>
            <a:r>
              <a:rPr lang="en-US" dirty="0"/>
              <a:t>Parent Mentor Application: </a:t>
            </a:r>
          </a:p>
          <a:p>
            <a:pPr marL="0" indent="0">
              <a:buNone/>
            </a:pPr>
            <a:r>
              <a:rPr lang="en-US" dirty="0">
                <a:hlinkClick r:id="rId6"/>
              </a:rPr>
              <a:t>FAQ's Parent Mentor and Application</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3947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ED04116-620E-4DFE-BD13-78B6A19C5EDA}"/>
              </a:ext>
            </a:extLst>
          </p:cNvPr>
          <p:cNvSpPr>
            <a:spLocks noGrp="1"/>
          </p:cNvSpPr>
          <p:nvPr>
            <p:ph type="title"/>
          </p:nvPr>
        </p:nvSpPr>
        <p:spPr>
          <a:xfrm>
            <a:off x="226502" y="0"/>
            <a:ext cx="8688897" cy="762000"/>
          </a:xfrm>
        </p:spPr>
        <p:txBody>
          <a:bodyPr/>
          <a:lstStyle/>
          <a:p>
            <a:pPr algn="ctr"/>
            <a:r>
              <a:rPr lang="en-US" dirty="0"/>
              <a:t>Preschool Pathfinder Program</a:t>
            </a:r>
          </a:p>
        </p:txBody>
      </p:sp>
      <p:pic>
        <p:nvPicPr>
          <p:cNvPr id="5" name="Content Placeholder 4">
            <a:extLst>
              <a:ext uri="{FF2B5EF4-FFF2-40B4-BE49-F238E27FC236}">
                <a16:creationId xmlns:a16="http://schemas.microsoft.com/office/drawing/2014/main" id="{148A9619-105C-49A3-A48D-5247A527502A}"/>
              </a:ext>
            </a:extLst>
          </p:cNvPr>
          <p:cNvPicPr>
            <a:picLocks noGrp="1" noChangeAspect="1"/>
          </p:cNvPicPr>
          <p:nvPr>
            <p:ph sz="half" idx="1"/>
          </p:nvPr>
        </p:nvPicPr>
        <p:blipFill>
          <a:blip r:embed="rId2"/>
          <a:stretch>
            <a:fillRect/>
          </a:stretch>
        </p:blipFill>
        <p:spPr>
          <a:xfrm>
            <a:off x="219075" y="2590800"/>
            <a:ext cx="4276725" cy="1889596"/>
          </a:xfrm>
          <a:prstGeom prst="rect">
            <a:avLst/>
          </a:prstGeom>
          <a:noFill/>
        </p:spPr>
      </p:pic>
      <p:sp>
        <p:nvSpPr>
          <p:cNvPr id="12" name="Content Placeholder 3">
            <a:extLst>
              <a:ext uri="{FF2B5EF4-FFF2-40B4-BE49-F238E27FC236}">
                <a16:creationId xmlns:a16="http://schemas.microsoft.com/office/drawing/2014/main" id="{DCB4BB75-2B5E-446C-9794-4E298961B320}"/>
              </a:ext>
            </a:extLst>
          </p:cNvPr>
          <p:cNvSpPr>
            <a:spLocks noGrp="1"/>
          </p:cNvSpPr>
          <p:nvPr>
            <p:ph sz="half" idx="2"/>
          </p:nvPr>
        </p:nvSpPr>
        <p:spPr>
          <a:xfrm>
            <a:off x="4800600" y="1219200"/>
            <a:ext cx="4095226" cy="4953000"/>
          </a:xfrm>
        </p:spPr>
        <p:txBody>
          <a:bodyPr>
            <a:normAutofit fontScale="92500" lnSpcReduction="10000"/>
          </a:bodyPr>
          <a:lstStyle/>
          <a:p>
            <a:r>
              <a:rPr lang="en-US" dirty="0"/>
              <a:t>Developed with the assistance of the CT Department of Education. </a:t>
            </a:r>
          </a:p>
          <a:p>
            <a:r>
              <a:rPr lang="en-US" dirty="0"/>
              <a:t>Provide direct support to families facing challenges navigating the transition process from Birth to Three to public school or entering special education Pre-K.</a:t>
            </a:r>
          </a:p>
        </p:txBody>
      </p:sp>
    </p:spTree>
    <p:extLst>
      <p:ext uri="{BB962C8B-B14F-4D97-AF65-F5344CB8AC3E}">
        <p14:creationId xmlns:p14="http://schemas.microsoft.com/office/powerpoint/2010/main" val="960390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7683B-2D58-499A-83E7-78FA3422C702}"/>
              </a:ext>
            </a:extLst>
          </p:cNvPr>
          <p:cNvSpPr>
            <a:spLocks noGrp="1"/>
          </p:cNvSpPr>
          <p:nvPr>
            <p:ph type="title"/>
          </p:nvPr>
        </p:nvSpPr>
        <p:spPr/>
        <p:txBody>
          <a:bodyPr/>
          <a:lstStyle/>
          <a:p>
            <a:pPr algn="ctr"/>
            <a:r>
              <a:rPr lang="en-US" dirty="0"/>
              <a:t>Program Goals</a:t>
            </a:r>
          </a:p>
        </p:txBody>
      </p:sp>
      <p:sp>
        <p:nvSpPr>
          <p:cNvPr id="3" name="Content Placeholder 2">
            <a:extLst>
              <a:ext uri="{FF2B5EF4-FFF2-40B4-BE49-F238E27FC236}">
                <a16:creationId xmlns:a16="http://schemas.microsoft.com/office/drawing/2014/main" id="{45D74672-CB2F-4816-852C-4E64EF8F5D47}"/>
              </a:ext>
            </a:extLst>
          </p:cNvPr>
          <p:cNvSpPr>
            <a:spLocks noGrp="1"/>
          </p:cNvSpPr>
          <p:nvPr>
            <p:ph idx="1"/>
          </p:nvPr>
        </p:nvSpPr>
        <p:spPr/>
        <p:txBody>
          <a:bodyPr/>
          <a:lstStyle/>
          <a:p>
            <a:r>
              <a:rPr lang="en-US" dirty="0"/>
              <a:t>Increase knowledge regarding transition procedures.</a:t>
            </a:r>
          </a:p>
          <a:p>
            <a:r>
              <a:rPr lang="en-US" dirty="0"/>
              <a:t>Increase their knowledge of applicable IDEA main concepts as they relate to transition and the provision of FAPE (Free Appropriate Public Education).</a:t>
            </a:r>
          </a:p>
          <a:p>
            <a:r>
              <a:rPr lang="en-US" dirty="0"/>
              <a:t>Increase knowledge of the main differences between Birth to Three and Special Education.</a:t>
            </a:r>
          </a:p>
          <a:p>
            <a:r>
              <a:rPr lang="en-US" dirty="0"/>
              <a:t>Parents will adopt a collaborative disposition to work with school district personnel, B23 providers in the provision of services for their child.</a:t>
            </a:r>
          </a:p>
          <a:p>
            <a:r>
              <a:rPr lang="en-US" dirty="0"/>
              <a:t>Parents will be able to locate and understand information from evaluation reports, Child’s records, and IEP and they will learn to keep and organize their child’s records. </a:t>
            </a:r>
          </a:p>
        </p:txBody>
      </p:sp>
    </p:spTree>
    <p:extLst>
      <p:ext uri="{BB962C8B-B14F-4D97-AF65-F5344CB8AC3E}">
        <p14:creationId xmlns:p14="http://schemas.microsoft.com/office/powerpoint/2010/main" val="4071913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D2FD-C687-4B93-9D14-32D6A380BC68}"/>
              </a:ext>
            </a:extLst>
          </p:cNvPr>
          <p:cNvSpPr>
            <a:spLocks noGrp="1"/>
          </p:cNvSpPr>
          <p:nvPr>
            <p:ph type="title"/>
          </p:nvPr>
        </p:nvSpPr>
        <p:spPr/>
        <p:txBody>
          <a:bodyPr/>
          <a:lstStyle/>
          <a:p>
            <a:pPr algn="ctr"/>
            <a:r>
              <a:rPr lang="en-US" dirty="0"/>
              <a:t>Preschool Pathfinders</a:t>
            </a:r>
          </a:p>
        </p:txBody>
      </p:sp>
      <p:sp>
        <p:nvSpPr>
          <p:cNvPr id="3" name="Content Placeholder 2">
            <a:extLst>
              <a:ext uri="{FF2B5EF4-FFF2-40B4-BE49-F238E27FC236}">
                <a16:creationId xmlns:a16="http://schemas.microsoft.com/office/drawing/2014/main" id="{9CE143EB-777F-4CC3-BC8C-F503287F79D1}"/>
              </a:ext>
            </a:extLst>
          </p:cNvPr>
          <p:cNvSpPr>
            <a:spLocks noGrp="1"/>
          </p:cNvSpPr>
          <p:nvPr>
            <p:ph idx="1"/>
          </p:nvPr>
        </p:nvSpPr>
        <p:spPr/>
        <p:txBody>
          <a:bodyPr/>
          <a:lstStyle/>
          <a:p>
            <a:r>
              <a:rPr lang="en-US" dirty="0"/>
              <a:t>Pre-K Pathfinders are experienced CPAC consultants, who are parents of children with disabilities and have firsthand knowledge of transition procedures, bilingual support (Spanish) is also available.</a:t>
            </a:r>
          </a:p>
          <a:p>
            <a:r>
              <a:rPr lang="en-US" dirty="0"/>
              <a:t>They review records with the family.</a:t>
            </a:r>
          </a:p>
          <a:p>
            <a:r>
              <a:rPr lang="en-US" dirty="0"/>
              <a:t>Conduct a needs assessment and create a plan of action. </a:t>
            </a:r>
          </a:p>
          <a:p>
            <a:r>
              <a:rPr lang="en-US" dirty="0"/>
              <a:t>Attend initial PPT and eligibility PPT.</a:t>
            </a:r>
          </a:p>
          <a:p>
            <a:r>
              <a:rPr lang="en-US" dirty="0"/>
              <a:t>Assist families to develop effective practices to communicate with public school personnel. </a:t>
            </a:r>
          </a:p>
        </p:txBody>
      </p:sp>
    </p:spTree>
    <p:extLst>
      <p:ext uri="{BB962C8B-B14F-4D97-AF65-F5344CB8AC3E}">
        <p14:creationId xmlns:p14="http://schemas.microsoft.com/office/powerpoint/2010/main" val="1850633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E21C4-06DD-4774-BF04-B289D64AC322}"/>
              </a:ext>
            </a:extLst>
          </p:cNvPr>
          <p:cNvSpPr>
            <a:spLocks noGrp="1"/>
          </p:cNvSpPr>
          <p:nvPr>
            <p:ph type="title"/>
          </p:nvPr>
        </p:nvSpPr>
        <p:spPr/>
        <p:txBody>
          <a:bodyPr/>
          <a:lstStyle/>
          <a:p>
            <a:pPr algn="ctr"/>
            <a:r>
              <a:rPr lang="en-US" dirty="0"/>
              <a:t>For More Information</a:t>
            </a:r>
          </a:p>
        </p:txBody>
      </p:sp>
      <p:sp>
        <p:nvSpPr>
          <p:cNvPr id="3" name="Content Placeholder 2">
            <a:extLst>
              <a:ext uri="{FF2B5EF4-FFF2-40B4-BE49-F238E27FC236}">
                <a16:creationId xmlns:a16="http://schemas.microsoft.com/office/drawing/2014/main" id="{F02227B8-8A23-4193-A0EB-BE5F934D3282}"/>
              </a:ext>
            </a:extLst>
          </p:cNvPr>
          <p:cNvSpPr>
            <a:spLocks noGrp="1"/>
          </p:cNvSpPr>
          <p:nvPr>
            <p:ph idx="1"/>
          </p:nvPr>
        </p:nvSpPr>
        <p:spPr/>
        <p:txBody>
          <a:bodyPr/>
          <a:lstStyle/>
          <a:p>
            <a:pPr eaLnBrk="1" hangingPunct="1">
              <a:lnSpc>
                <a:spcPct val="90000"/>
              </a:lnSpc>
            </a:pPr>
            <a:r>
              <a:rPr lang="en-US" altLang="en-US" sz="2800" dirty="0"/>
              <a:t>CT Parent Advocacy Center</a:t>
            </a:r>
          </a:p>
          <a:p>
            <a:pPr lvl="1" eaLnBrk="1" hangingPunct="1">
              <a:lnSpc>
                <a:spcPct val="90000"/>
              </a:lnSpc>
              <a:buFont typeface="Wingdings" pitchFamily="2" charset="2"/>
              <a:buNone/>
            </a:pPr>
            <a:r>
              <a:rPr lang="en-US" altLang="en-US" dirty="0"/>
              <a:t>338 Main Street, Niantic, CT  06357</a:t>
            </a:r>
          </a:p>
          <a:p>
            <a:pPr lvl="1" eaLnBrk="1" hangingPunct="1">
              <a:lnSpc>
                <a:spcPct val="90000"/>
              </a:lnSpc>
              <a:buFont typeface="Wingdings" pitchFamily="2" charset="2"/>
              <a:buNone/>
            </a:pPr>
            <a:r>
              <a:rPr lang="en-US" altLang="en-US" dirty="0"/>
              <a:t>(860) 739-3089 Office</a:t>
            </a:r>
          </a:p>
          <a:p>
            <a:pPr lvl="1" eaLnBrk="1" hangingPunct="1">
              <a:lnSpc>
                <a:spcPct val="90000"/>
              </a:lnSpc>
              <a:buFont typeface="Wingdings" pitchFamily="2" charset="2"/>
              <a:buNone/>
            </a:pPr>
            <a:r>
              <a:rPr lang="en-US" altLang="en-US" dirty="0">
                <a:hlinkClick r:id="rId2"/>
              </a:rPr>
              <a:t>https://cpacinc.org/programs-family-connections.aspx</a:t>
            </a:r>
            <a:endParaRPr lang="en-US" altLang="en-US" dirty="0"/>
          </a:p>
          <a:p>
            <a:pPr lvl="1" eaLnBrk="1" hangingPunct="1">
              <a:lnSpc>
                <a:spcPct val="90000"/>
              </a:lnSpc>
              <a:buFont typeface="Wingdings" pitchFamily="2" charset="2"/>
              <a:buNone/>
            </a:pPr>
            <a:endParaRPr lang="en-US" altLang="en-US" dirty="0"/>
          </a:p>
        </p:txBody>
      </p:sp>
    </p:spTree>
    <p:extLst>
      <p:ext uri="{BB962C8B-B14F-4D97-AF65-F5344CB8AC3E}">
        <p14:creationId xmlns:p14="http://schemas.microsoft.com/office/powerpoint/2010/main" val="402919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ctr" eaLnBrk="1" hangingPunct="1"/>
            <a:r>
              <a:rPr lang="en-US" altLang="en-US" sz="2700" dirty="0"/>
              <a:t>Connecticut Parent Advocacy Center</a:t>
            </a:r>
          </a:p>
        </p:txBody>
      </p:sp>
      <p:sp>
        <p:nvSpPr>
          <p:cNvPr id="6147" name="Rectangle 3"/>
          <p:cNvSpPr>
            <a:spLocks noGrp="1" noChangeArrowheads="1"/>
          </p:cNvSpPr>
          <p:nvPr>
            <p:ph idx="1"/>
          </p:nvPr>
        </p:nvSpPr>
        <p:spPr>
          <a:xfrm>
            <a:off x="1318645" y="2171700"/>
            <a:ext cx="6510905" cy="3314700"/>
          </a:xfrm>
        </p:spPr>
        <p:txBody>
          <a:bodyPr>
            <a:normAutofit/>
          </a:bodyPr>
          <a:lstStyle/>
          <a:p>
            <a:pPr eaLnBrk="1" hangingPunct="1">
              <a:lnSpc>
                <a:spcPct val="90000"/>
              </a:lnSpc>
            </a:pPr>
            <a:r>
              <a:rPr lang="en-US" altLang="en-US" sz="2100" dirty="0"/>
              <a:t>Connecticut’s federally funded Parent Training and Information (PTI) Center.</a:t>
            </a:r>
          </a:p>
          <a:p>
            <a:pPr eaLnBrk="1" hangingPunct="1">
              <a:lnSpc>
                <a:spcPct val="90000"/>
              </a:lnSpc>
            </a:pPr>
            <a:r>
              <a:rPr lang="en-US" altLang="en-US" sz="2100" dirty="0"/>
              <a:t>CPAC is a statewide non-profit organization that offers information and support regarding special education law to families of children with disabilities.</a:t>
            </a:r>
          </a:p>
          <a:p>
            <a:pPr eaLnBrk="1" hangingPunct="1">
              <a:lnSpc>
                <a:spcPct val="90000"/>
              </a:lnSpc>
            </a:pPr>
            <a:r>
              <a:rPr lang="en-US" altLang="en-US" sz="2100" dirty="0"/>
              <a:t>Our mission is to educate, support and empower families of children and youth with any disability or chronic conditions, ages birth to 26, and the professionals who serve them.</a:t>
            </a:r>
          </a:p>
        </p:txBody>
      </p:sp>
    </p:spTree>
    <p:extLst>
      <p:ext uri="{BB962C8B-B14F-4D97-AF65-F5344CB8AC3E}">
        <p14:creationId xmlns:p14="http://schemas.microsoft.com/office/powerpoint/2010/main" val="332539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4CD7C11-B422-46E1-848D-E3B34A7BF436}"/>
              </a:ext>
            </a:extLst>
          </p:cNvPr>
          <p:cNvSpPr>
            <a:spLocks noGrp="1"/>
          </p:cNvSpPr>
          <p:nvPr>
            <p:ph type="title"/>
          </p:nvPr>
        </p:nvSpPr>
        <p:spPr>
          <a:xfrm>
            <a:off x="226502" y="0"/>
            <a:ext cx="8688897" cy="762000"/>
          </a:xfrm>
        </p:spPr>
        <p:txBody>
          <a:bodyPr/>
          <a:lstStyle/>
          <a:p>
            <a:pPr algn="ctr"/>
            <a:r>
              <a:rPr lang="en-US" dirty="0"/>
              <a:t>Connecticut Parent Advocacy Center</a:t>
            </a:r>
          </a:p>
        </p:txBody>
      </p:sp>
      <p:pic>
        <p:nvPicPr>
          <p:cNvPr id="5" name="Content Placeholder 4">
            <a:extLst>
              <a:ext uri="{FF2B5EF4-FFF2-40B4-BE49-F238E27FC236}">
                <a16:creationId xmlns:a16="http://schemas.microsoft.com/office/drawing/2014/main" id="{FF24D243-3D7F-4B4C-AC66-3E165B8C90FF}"/>
              </a:ext>
            </a:extLst>
          </p:cNvPr>
          <p:cNvPicPr>
            <a:picLocks noGrp="1" noChangeAspect="1"/>
          </p:cNvPicPr>
          <p:nvPr>
            <p:ph sz="half" idx="1"/>
          </p:nvPr>
        </p:nvPicPr>
        <p:blipFill rotWithShape="1">
          <a:blip r:embed="rId3"/>
          <a:srcRect t="6018" r="-3" b="-3"/>
          <a:stretch/>
        </p:blipFill>
        <p:spPr>
          <a:xfrm>
            <a:off x="219512" y="1219200"/>
            <a:ext cx="4123888" cy="4953000"/>
          </a:xfrm>
          <a:prstGeom prst="rect">
            <a:avLst/>
          </a:prstGeom>
          <a:noFill/>
        </p:spPr>
      </p:pic>
      <p:sp>
        <p:nvSpPr>
          <p:cNvPr id="12" name="Content Placeholder 3">
            <a:extLst>
              <a:ext uri="{FF2B5EF4-FFF2-40B4-BE49-F238E27FC236}">
                <a16:creationId xmlns:a16="http://schemas.microsoft.com/office/drawing/2014/main" id="{9BB47D64-FDFD-4D57-B560-8B246BD361A7}"/>
              </a:ext>
            </a:extLst>
          </p:cNvPr>
          <p:cNvSpPr>
            <a:spLocks noGrp="1"/>
          </p:cNvSpPr>
          <p:nvPr>
            <p:ph sz="half" idx="2"/>
          </p:nvPr>
        </p:nvSpPr>
        <p:spPr>
          <a:xfrm>
            <a:off x="4800600" y="1219200"/>
            <a:ext cx="4095226" cy="4953000"/>
          </a:xfrm>
        </p:spPr>
        <p:txBody>
          <a:bodyPr/>
          <a:lstStyle/>
          <a:p>
            <a:pPr marL="0" indent="0">
              <a:lnSpc>
                <a:spcPct val="90000"/>
              </a:lnSpc>
              <a:spcBef>
                <a:spcPct val="20000"/>
              </a:spcBef>
              <a:spcAft>
                <a:spcPts val="0"/>
              </a:spcAft>
              <a:buClr>
                <a:srgbClr val="C0CF3A">
                  <a:lumMod val="50000"/>
                </a:srgbClr>
              </a:buClr>
              <a:buSzPct val="95000"/>
              <a:buNone/>
              <a:defRPr/>
            </a:pPr>
            <a:endParaRPr kumimoji="0" lang="en-US" sz="2200" b="0" i="0" u="none" strike="noStrike" kern="1200" cap="none" spc="0" normalizeH="0" baseline="0" noProof="0" dirty="0">
              <a:ln>
                <a:noFill/>
              </a:ln>
              <a:solidFill>
                <a:prstClr val="black"/>
              </a:solidFill>
              <a:effectLst/>
              <a:uLnTx/>
              <a:uFillTx/>
              <a:latin typeface="+mj-lt"/>
              <a:ea typeface="+mn-ea"/>
              <a:cs typeface="+mn-cs"/>
            </a:endParaRPr>
          </a:p>
          <a:p>
            <a:pPr marL="0" indent="0">
              <a:lnSpc>
                <a:spcPct val="90000"/>
              </a:lnSpc>
              <a:spcBef>
                <a:spcPct val="20000"/>
              </a:spcBef>
              <a:spcAft>
                <a:spcPts val="0"/>
              </a:spcAft>
              <a:buClr>
                <a:srgbClr val="C0CF3A">
                  <a:lumMod val="50000"/>
                </a:srgbClr>
              </a:buClr>
              <a:buSzPct val="95000"/>
              <a:buNone/>
              <a:defRPr/>
            </a:pPr>
            <a:endParaRPr lang="en-US" sz="2200" dirty="0">
              <a:solidFill>
                <a:prstClr val="black"/>
              </a:solidFill>
              <a:latin typeface="+mj-lt"/>
            </a:endParaRPr>
          </a:p>
          <a:p>
            <a:pPr>
              <a:lnSpc>
                <a:spcPct val="90000"/>
              </a:lnSpc>
              <a:spcBef>
                <a:spcPct val="20000"/>
              </a:spcBef>
              <a:spcAft>
                <a:spcPts val="0"/>
              </a:spcAft>
              <a:buClr>
                <a:srgbClr val="C0CF3A">
                  <a:lumMod val="50000"/>
                </a:srgbClr>
              </a:buClr>
              <a:buSzPct val="95000"/>
              <a:defRPr/>
            </a:pPr>
            <a:r>
              <a:rPr kumimoji="0" lang="en-US" sz="2200" b="0" i="0" u="none" strike="noStrike" kern="1200" cap="none" spc="0" normalizeH="0" baseline="0" noProof="0" dirty="0">
                <a:ln>
                  <a:noFill/>
                </a:ln>
                <a:solidFill>
                  <a:prstClr val="black"/>
                </a:solidFill>
                <a:effectLst/>
                <a:uLnTx/>
                <a:uFillTx/>
                <a:latin typeface="+mj-lt"/>
                <a:ea typeface="+mn-ea"/>
                <a:cs typeface="+mn-cs"/>
              </a:rPr>
              <a:t>Adriana Fontaine, Bilingual Parent Consultant and Early Childhood Support Programs Manager </a:t>
            </a:r>
            <a:r>
              <a:rPr kumimoji="0" lang="en-US" sz="2200" b="0" i="0" u="none" strike="noStrike" kern="1200" cap="none" spc="0" normalizeH="0" baseline="0" noProof="0" dirty="0">
                <a:ln>
                  <a:noFill/>
                </a:ln>
                <a:solidFill>
                  <a:prstClr val="black"/>
                </a:solidFill>
                <a:effectLst/>
                <a:uLnTx/>
                <a:uFillTx/>
                <a:latin typeface="+mj-lt"/>
                <a:ea typeface="+mn-ea"/>
                <a:cs typeface="+mn-cs"/>
                <a:hlinkClick r:id="rId4"/>
              </a:rPr>
              <a:t>afontaine@cpacinc.org</a:t>
            </a:r>
            <a:endParaRPr kumimoji="0" lang="en-US" sz="2200" b="0" i="0" u="none" strike="noStrike" kern="1200" cap="none" spc="0" normalizeH="0" baseline="0" noProof="0" dirty="0">
              <a:ln>
                <a:noFill/>
              </a:ln>
              <a:solidFill>
                <a:prstClr val="black"/>
              </a:solidFill>
              <a:effectLst/>
              <a:uLnTx/>
              <a:uFillTx/>
              <a:latin typeface="+mj-lt"/>
              <a:ea typeface="+mn-ea"/>
              <a:cs typeface="+mn-cs"/>
            </a:endParaRPr>
          </a:p>
          <a:p>
            <a:pPr>
              <a:lnSpc>
                <a:spcPct val="90000"/>
              </a:lnSpc>
              <a:spcBef>
                <a:spcPct val="20000"/>
              </a:spcBef>
              <a:spcAft>
                <a:spcPts val="0"/>
              </a:spcAft>
              <a:buClr>
                <a:srgbClr val="C0CF3A">
                  <a:lumMod val="50000"/>
                </a:srgbClr>
              </a:buClr>
              <a:buSzPct val="95000"/>
              <a:defRPr/>
            </a:pPr>
            <a:r>
              <a:rPr kumimoji="0" lang="en-US" sz="2200" b="0" i="0" u="none" strike="noStrike" kern="1200" cap="none" spc="0" normalizeH="0" baseline="0" noProof="0" dirty="0">
                <a:ln>
                  <a:noFill/>
                </a:ln>
                <a:solidFill>
                  <a:prstClr val="black"/>
                </a:solidFill>
                <a:effectLst/>
                <a:uLnTx/>
                <a:uFillTx/>
                <a:latin typeface="+mj-lt"/>
                <a:ea typeface="+mn-ea"/>
                <a:cs typeface="+mn-cs"/>
              </a:rPr>
              <a:t>aRPy ambassador to CT</a:t>
            </a:r>
          </a:p>
          <a:p>
            <a:pPr>
              <a:lnSpc>
                <a:spcPct val="90000"/>
              </a:lnSpc>
              <a:spcBef>
                <a:spcPct val="20000"/>
              </a:spcBef>
              <a:spcAft>
                <a:spcPts val="0"/>
              </a:spcAft>
              <a:buClr>
                <a:srgbClr val="C0CF3A">
                  <a:lumMod val="50000"/>
                </a:srgbClr>
              </a:buClr>
              <a:buSzPct val="95000"/>
              <a:defRPr/>
            </a:pPr>
            <a:endParaRPr kumimoji="0" lang="en-US" sz="2200" b="0" i="0" u="none" strike="noStrike" kern="1200" cap="none" spc="0" normalizeH="0" baseline="0" noProof="0" dirty="0">
              <a:ln>
                <a:noFill/>
              </a:ln>
              <a:solidFill>
                <a:prstClr val="black"/>
              </a:solidFill>
              <a:effectLst/>
              <a:uLnTx/>
              <a:uFillTx/>
              <a:latin typeface="+mj-lt"/>
              <a:ea typeface="+mn-ea"/>
              <a:cs typeface="+mn-cs"/>
            </a:endParaRPr>
          </a:p>
          <a:p>
            <a:pPr>
              <a:lnSpc>
                <a:spcPct val="90000"/>
              </a:lnSpc>
              <a:spcBef>
                <a:spcPct val="20000"/>
              </a:spcBef>
              <a:spcAft>
                <a:spcPts val="0"/>
              </a:spcAft>
              <a:buClr>
                <a:srgbClr val="C0CF3A">
                  <a:lumMod val="50000"/>
                </a:srgbClr>
              </a:buClr>
              <a:buSzPct val="95000"/>
              <a:defRPr/>
            </a:pPr>
            <a:endParaRPr kumimoji="0" lang="en-US" sz="22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90000"/>
              </a:lnSpc>
              <a:spcBef>
                <a:spcPct val="20000"/>
              </a:spcBef>
              <a:spcAft>
                <a:spcPts val="0"/>
              </a:spcAft>
              <a:buClr>
                <a:srgbClr val="C0CF3A">
                  <a:lumMod val="50000"/>
                </a:srgbClr>
              </a:buClr>
              <a:buSzPct val="95000"/>
              <a:buNone/>
              <a:tabLst/>
              <a:defRPr/>
            </a:pPr>
            <a:endParaRPr kumimoji="0" lang="en-US" sz="2200" b="0" i="0" u="none" strike="noStrike" kern="1200" cap="none" spc="0" normalizeH="0" baseline="0" noProof="0" dirty="0">
              <a:ln>
                <a:noFill/>
              </a:ln>
              <a:solidFill>
                <a:prstClr val="black"/>
              </a:solidFill>
              <a:effectLst/>
              <a:uLnTx/>
              <a:uFillTx/>
              <a:latin typeface="+mj-lt"/>
              <a:ea typeface="+mn-ea"/>
              <a:cs typeface="+mn-cs"/>
            </a:endParaRPr>
          </a:p>
          <a:p>
            <a:endParaRPr lang="en-US" dirty="0"/>
          </a:p>
        </p:txBody>
      </p:sp>
    </p:spTree>
    <p:extLst>
      <p:ext uri="{BB962C8B-B14F-4D97-AF65-F5344CB8AC3E}">
        <p14:creationId xmlns:p14="http://schemas.microsoft.com/office/powerpoint/2010/main" val="229892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ctr" eaLnBrk="1" hangingPunct="1"/>
            <a:r>
              <a:rPr lang="en-US" altLang="en-US" sz="2700" dirty="0"/>
              <a:t>Connecticut Parent Advocacy Center</a:t>
            </a:r>
          </a:p>
        </p:txBody>
      </p:sp>
      <p:sp>
        <p:nvSpPr>
          <p:cNvPr id="6147" name="Rectangle 3"/>
          <p:cNvSpPr>
            <a:spLocks noGrp="1" noChangeArrowheads="1"/>
          </p:cNvSpPr>
          <p:nvPr>
            <p:ph idx="1"/>
          </p:nvPr>
        </p:nvSpPr>
        <p:spPr>
          <a:xfrm>
            <a:off x="1318645" y="1371600"/>
            <a:ext cx="6510905" cy="4114800"/>
          </a:xfrm>
        </p:spPr>
        <p:txBody>
          <a:bodyPr>
            <a:normAutofit fontScale="25000" lnSpcReduction="20000"/>
          </a:bodyPr>
          <a:lstStyle/>
          <a:p>
            <a:pPr marL="0" indent="0">
              <a:lnSpc>
                <a:spcPct val="90000"/>
              </a:lnSpc>
              <a:buNone/>
            </a:pPr>
            <a:r>
              <a:rPr lang="en-US" altLang="en-US" sz="7200" dirty="0"/>
              <a:t>Our Services:</a:t>
            </a:r>
          </a:p>
          <a:p>
            <a:pPr marL="0" indent="0">
              <a:lnSpc>
                <a:spcPct val="90000"/>
              </a:lnSpc>
              <a:spcAft>
                <a:spcPts val="0"/>
              </a:spcAft>
              <a:buNone/>
            </a:pPr>
            <a:endParaRPr lang="en-US" altLang="en-US" sz="7200" dirty="0"/>
          </a:p>
          <a:p>
            <a:pPr>
              <a:lnSpc>
                <a:spcPct val="120000"/>
              </a:lnSpc>
              <a:spcBef>
                <a:spcPts val="450"/>
              </a:spcBef>
              <a:spcAft>
                <a:spcPts val="0"/>
              </a:spcAft>
            </a:pPr>
            <a:r>
              <a:rPr lang="en-US" altLang="en-US" sz="7200" dirty="0"/>
              <a:t>Over the phone consultation – individual situations </a:t>
            </a:r>
          </a:p>
          <a:p>
            <a:pPr>
              <a:lnSpc>
                <a:spcPct val="120000"/>
              </a:lnSpc>
              <a:spcBef>
                <a:spcPts val="450"/>
              </a:spcBef>
              <a:spcAft>
                <a:spcPts val="0"/>
              </a:spcAft>
            </a:pPr>
            <a:r>
              <a:rPr lang="en-US" altLang="en-US" sz="7200" dirty="0"/>
              <a:t>Family Connections Program</a:t>
            </a:r>
          </a:p>
          <a:p>
            <a:pPr>
              <a:lnSpc>
                <a:spcPct val="120000"/>
              </a:lnSpc>
              <a:spcBef>
                <a:spcPts val="450"/>
              </a:spcBef>
              <a:spcAft>
                <a:spcPts val="0"/>
              </a:spcAft>
            </a:pPr>
            <a:r>
              <a:rPr lang="en-US" altLang="en-US" sz="7200" dirty="0"/>
              <a:t>In person training – parent and professional</a:t>
            </a:r>
          </a:p>
          <a:p>
            <a:pPr>
              <a:lnSpc>
                <a:spcPct val="120000"/>
              </a:lnSpc>
              <a:spcBef>
                <a:spcPts val="450"/>
              </a:spcBef>
              <a:spcAft>
                <a:spcPts val="0"/>
              </a:spcAft>
            </a:pPr>
            <a:r>
              <a:rPr lang="en-US" altLang="en-US" sz="7200" dirty="0"/>
              <a:t>Multilingual Spanish, Portuguese, French and Creole staff (also interpretation line)</a:t>
            </a:r>
          </a:p>
          <a:p>
            <a:pPr>
              <a:lnSpc>
                <a:spcPct val="120000"/>
              </a:lnSpc>
              <a:spcBef>
                <a:spcPts val="450"/>
              </a:spcBef>
              <a:spcAft>
                <a:spcPts val="0"/>
              </a:spcAft>
            </a:pPr>
            <a:r>
              <a:rPr lang="en-US" altLang="en-US" sz="7200" dirty="0"/>
              <a:t>Comprehensive Web Site</a:t>
            </a:r>
          </a:p>
          <a:p>
            <a:pPr>
              <a:lnSpc>
                <a:spcPct val="120000"/>
              </a:lnSpc>
              <a:spcBef>
                <a:spcPts val="450"/>
              </a:spcBef>
              <a:spcAft>
                <a:spcPts val="0"/>
              </a:spcAft>
            </a:pPr>
            <a:r>
              <a:rPr lang="en-US" altLang="en-US" sz="7200" dirty="0"/>
              <a:t>Work with school districts</a:t>
            </a:r>
          </a:p>
          <a:p>
            <a:pPr>
              <a:lnSpc>
                <a:spcPct val="120000"/>
              </a:lnSpc>
              <a:spcBef>
                <a:spcPts val="450"/>
              </a:spcBef>
              <a:spcAft>
                <a:spcPts val="0"/>
              </a:spcAft>
            </a:pPr>
            <a:r>
              <a:rPr lang="en-US" altLang="en-US" sz="7200" dirty="0"/>
              <a:t>Work with State Dept. of Ed and BRS</a:t>
            </a:r>
          </a:p>
          <a:p>
            <a:pPr>
              <a:lnSpc>
                <a:spcPct val="120000"/>
              </a:lnSpc>
              <a:spcBef>
                <a:spcPts val="450"/>
              </a:spcBef>
              <a:spcAft>
                <a:spcPts val="0"/>
              </a:spcAft>
            </a:pPr>
            <a:r>
              <a:rPr lang="en-US" altLang="en-US" sz="7200" dirty="0"/>
              <a:t>Early Childhood Programs </a:t>
            </a:r>
          </a:p>
          <a:p>
            <a:pPr>
              <a:lnSpc>
                <a:spcPct val="90000"/>
              </a:lnSpc>
              <a:spcBef>
                <a:spcPts val="450"/>
              </a:spcBef>
              <a:spcAft>
                <a:spcPts val="0"/>
              </a:spcAft>
            </a:pPr>
            <a:endParaRPr lang="en-US" altLang="en-US" sz="2100" dirty="0"/>
          </a:p>
        </p:txBody>
      </p:sp>
    </p:spTree>
    <p:extLst>
      <p:ext uri="{BB962C8B-B14F-4D97-AF65-F5344CB8AC3E}">
        <p14:creationId xmlns:p14="http://schemas.microsoft.com/office/powerpoint/2010/main" val="331440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B750-10B2-4008-8FEB-FFFDBE90CFFF}"/>
              </a:ext>
            </a:extLst>
          </p:cNvPr>
          <p:cNvSpPr>
            <a:spLocks noGrp="1"/>
          </p:cNvSpPr>
          <p:nvPr>
            <p:ph type="title"/>
          </p:nvPr>
        </p:nvSpPr>
        <p:spPr/>
        <p:txBody>
          <a:bodyPr/>
          <a:lstStyle/>
          <a:p>
            <a:pPr algn="ctr"/>
            <a:r>
              <a:rPr lang="en-US" dirty="0">
                <a:solidFill>
                  <a:srgbClr val="262262"/>
                </a:solidFill>
              </a:rPr>
              <a:t>Individualized</a:t>
            </a:r>
            <a:endParaRPr lang="en-US" dirty="0"/>
          </a:p>
        </p:txBody>
      </p:sp>
      <p:sp>
        <p:nvSpPr>
          <p:cNvPr id="3" name="Content Placeholder 2">
            <a:extLst>
              <a:ext uri="{FF2B5EF4-FFF2-40B4-BE49-F238E27FC236}">
                <a16:creationId xmlns:a16="http://schemas.microsoft.com/office/drawing/2014/main" id="{A3D87B6A-EDC7-4970-92A7-457114301312}"/>
              </a:ext>
            </a:extLst>
          </p:cNvPr>
          <p:cNvSpPr>
            <a:spLocks noGrp="1"/>
          </p:cNvSpPr>
          <p:nvPr>
            <p:ph idx="1"/>
          </p:nvPr>
        </p:nvSpPr>
        <p:spPr/>
        <p:txBody>
          <a:bodyPr/>
          <a:lstStyle/>
          <a:p>
            <a:pPr lvl="0">
              <a:buClr>
                <a:srgbClr val="00AEEF"/>
              </a:buClr>
            </a:pPr>
            <a:r>
              <a:rPr lang="en-US" b="1" dirty="0">
                <a:solidFill>
                  <a:schemeClr val="accent1"/>
                </a:solidFill>
              </a:rPr>
              <a:t>Parent Training and Information (PTI) Center </a:t>
            </a:r>
          </a:p>
          <a:p>
            <a:pPr lvl="1">
              <a:buClr>
                <a:srgbClr val="00AEEF"/>
              </a:buClr>
            </a:pPr>
            <a:r>
              <a:rPr lang="en-US" dirty="0">
                <a:solidFill>
                  <a:schemeClr val="accent1"/>
                </a:solidFill>
              </a:rPr>
              <a:t>CPAC has a call center for parents and professionals </a:t>
            </a:r>
            <a:endParaRPr lang="en-US" b="1" dirty="0">
              <a:solidFill>
                <a:schemeClr val="accent1"/>
              </a:solidFill>
            </a:endParaRPr>
          </a:p>
          <a:p>
            <a:endParaRPr lang="en-US" b="1" dirty="0">
              <a:solidFill>
                <a:schemeClr val="accent1"/>
              </a:solidFill>
            </a:endParaRPr>
          </a:p>
          <a:p>
            <a:r>
              <a:rPr lang="en-US" b="1" dirty="0">
                <a:solidFill>
                  <a:schemeClr val="accent1"/>
                </a:solidFill>
              </a:rPr>
              <a:t>Effective Conversations </a:t>
            </a:r>
          </a:p>
          <a:p>
            <a:pPr lvl="1"/>
            <a:r>
              <a:rPr lang="en-US" dirty="0">
                <a:solidFill>
                  <a:schemeClr val="accent1"/>
                </a:solidFill>
              </a:rPr>
              <a:t>CPAC facilitates effective communication between families and schools in challenging situations</a:t>
            </a:r>
          </a:p>
          <a:p>
            <a:pPr lvl="1"/>
            <a:r>
              <a:rPr lang="en-US" dirty="0">
                <a:solidFill>
                  <a:schemeClr val="accent1"/>
                </a:solidFill>
              </a:rPr>
              <a:t>Lower-level dispute resolution option</a:t>
            </a:r>
          </a:p>
          <a:p>
            <a:pPr lvl="1"/>
            <a:endParaRPr lang="en-US" dirty="0">
              <a:solidFill>
                <a:schemeClr val="accent1"/>
              </a:solidFill>
            </a:endParaRPr>
          </a:p>
          <a:p>
            <a:r>
              <a:rPr lang="en-US" b="1" dirty="0">
                <a:solidFill>
                  <a:schemeClr val="accent1"/>
                </a:solidFill>
              </a:rPr>
              <a:t>Preschool Pathfinders</a:t>
            </a:r>
          </a:p>
          <a:p>
            <a:pPr lvl="1"/>
            <a:r>
              <a:rPr lang="en-US" dirty="0">
                <a:solidFill>
                  <a:schemeClr val="accent1"/>
                </a:solidFill>
              </a:rPr>
              <a:t>Provides families a higher level of support and coaching as they learn to navigate the special education process in preschool</a:t>
            </a:r>
          </a:p>
        </p:txBody>
      </p:sp>
    </p:spTree>
    <p:extLst>
      <p:ext uri="{BB962C8B-B14F-4D97-AF65-F5344CB8AC3E}">
        <p14:creationId xmlns:p14="http://schemas.microsoft.com/office/powerpoint/2010/main" val="403913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B25F353-80FA-471E-AAF1-8169C4F91CE7}"/>
              </a:ext>
            </a:extLst>
          </p:cNvPr>
          <p:cNvSpPr>
            <a:spLocks noGrp="1"/>
          </p:cNvSpPr>
          <p:nvPr>
            <p:ph type="title"/>
          </p:nvPr>
        </p:nvSpPr>
        <p:spPr>
          <a:xfrm>
            <a:off x="226502" y="0"/>
            <a:ext cx="8688897" cy="762000"/>
          </a:xfrm>
        </p:spPr>
        <p:txBody>
          <a:bodyPr/>
          <a:lstStyle/>
          <a:p>
            <a:pPr algn="ctr"/>
            <a:r>
              <a:rPr lang="en-US" dirty="0"/>
              <a:t>Next STEPS Training</a:t>
            </a:r>
          </a:p>
        </p:txBody>
      </p:sp>
      <p:pic>
        <p:nvPicPr>
          <p:cNvPr id="5" name="Content Placeholder 4" descr="Graphical user interface, text&#10;&#10;Description automatically generated">
            <a:extLst>
              <a:ext uri="{FF2B5EF4-FFF2-40B4-BE49-F238E27FC236}">
                <a16:creationId xmlns:a16="http://schemas.microsoft.com/office/drawing/2014/main" id="{3E8E9149-5D26-4FF2-BEE2-48D431A6F27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9512" y="1905000"/>
            <a:ext cx="4352488" cy="3657600"/>
          </a:xfrm>
          <a:noFill/>
        </p:spPr>
      </p:pic>
      <p:sp>
        <p:nvSpPr>
          <p:cNvPr id="12" name="Content Placeholder 3">
            <a:extLst>
              <a:ext uri="{FF2B5EF4-FFF2-40B4-BE49-F238E27FC236}">
                <a16:creationId xmlns:a16="http://schemas.microsoft.com/office/drawing/2014/main" id="{B4E581AE-E99B-4DE1-B22B-D30D617A7E52}"/>
              </a:ext>
            </a:extLst>
          </p:cNvPr>
          <p:cNvSpPr>
            <a:spLocks noGrp="1"/>
          </p:cNvSpPr>
          <p:nvPr>
            <p:ph sz="half" idx="2"/>
          </p:nvPr>
        </p:nvSpPr>
        <p:spPr>
          <a:xfrm>
            <a:off x="4800600" y="1295400"/>
            <a:ext cx="4095226" cy="4876800"/>
          </a:xfrm>
        </p:spPr>
        <p:txBody>
          <a:bodyPr>
            <a:normAutofit fontScale="70000" lnSpcReduction="20000"/>
          </a:bodyPr>
          <a:lstStyle/>
          <a:p>
            <a:pPr algn="l"/>
            <a:r>
              <a:rPr lang="en-US" b="0" i="0" dirty="0">
                <a:solidFill>
                  <a:srgbClr val="000000"/>
                </a:solidFill>
                <a:effectLst/>
                <a:latin typeface="arial" panose="020B0604020202020204" pitchFamily="34" charset="0"/>
              </a:rPr>
              <a:t>The Parent's Role at the Table: Planning and Progress Monitoring</a:t>
            </a:r>
          </a:p>
          <a:p>
            <a:pPr algn="l">
              <a:buFont typeface="Arial" panose="020B0604020202020204" pitchFamily="34" charset="0"/>
              <a:buChar char="•"/>
            </a:pPr>
            <a:r>
              <a:rPr lang="en-US" b="0" i="0" dirty="0">
                <a:solidFill>
                  <a:srgbClr val="000000"/>
                </a:solidFill>
                <a:effectLst/>
                <a:latin typeface="arial" panose="020B0604020202020204" pitchFamily="34" charset="0"/>
              </a:rPr>
              <a:t>Developing an Appropriate IEP</a:t>
            </a:r>
          </a:p>
          <a:p>
            <a:pPr algn="l">
              <a:buFont typeface="Arial" panose="020B0604020202020204" pitchFamily="34" charset="0"/>
              <a:buChar char="•"/>
            </a:pPr>
            <a:r>
              <a:rPr lang="en-US" b="0" i="0" dirty="0">
                <a:solidFill>
                  <a:srgbClr val="000000"/>
                </a:solidFill>
                <a:effectLst/>
                <a:latin typeface="arial" panose="020B0604020202020204" pitchFamily="34" charset="0"/>
              </a:rPr>
              <a:t>Laying the Foundation: Educational Laws and their Impact on Students with Disabilities</a:t>
            </a:r>
          </a:p>
          <a:p>
            <a:pPr algn="l">
              <a:buFont typeface="Arial" panose="020B0604020202020204" pitchFamily="34" charset="0"/>
              <a:buChar char="•"/>
            </a:pPr>
            <a:r>
              <a:rPr lang="en-US" b="0" i="0" dirty="0">
                <a:solidFill>
                  <a:srgbClr val="000000"/>
                </a:solidFill>
                <a:effectLst/>
                <a:latin typeface="arial" panose="020B0604020202020204" pitchFamily="34" charset="0"/>
              </a:rPr>
              <a:t>Reaching Agreement by Working Together</a:t>
            </a:r>
          </a:p>
          <a:p>
            <a:pPr algn="l">
              <a:buFont typeface="Arial" panose="020B0604020202020204" pitchFamily="34" charset="0"/>
              <a:buChar char="•"/>
            </a:pPr>
            <a:r>
              <a:rPr lang="en-US" b="0" i="0" dirty="0">
                <a:solidFill>
                  <a:srgbClr val="000000"/>
                </a:solidFill>
                <a:effectLst/>
                <a:latin typeface="arial" panose="020B0604020202020204" pitchFamily="34" charset="0"/>
              </a:rPr>
              <a:t>Transition to Adult Life and Self-Advocacy</a:t>
            </a:r>
          </a:p>
          <a:p>
            <a:pPr algn="l">
              <a:buFont typeface="Arial" panose="020B0604020202020204" pitchFamily="34" charset="0"/>
              <a:buChar char="•"/>
            </a:pPr>
            <a:r>
              <a:rPr lang="en-US" b="0" i="0" dirty="0">
                <a:solidFill>
                  <a:srgbClr val="000000"/>
                </a:solidFill>
                <a:effectLst/>
                <a:latin typeface="arial" panose="020B0604020202020204" pitchFamily="34" charset="0"/>
              </a:rPr>
              <a:t>Supporting Other Families</a:t>
            </a:r>
          </a:p>
          <a:p>
            <a:pPr algn="l">
              <a:buFont typeface="Arial" panose="020B0604020202020204" pitchFamily="34" charset="0"/>
              <a:buChar char="•"/>
            </a:pPr>
            <a:r>
              <a:rPr lang="en-US" b="0" i="0" dirty="0">
                <a:solidFill>
                  <a:srgbClr val="000000"/>
                </a:solidFill>
                <a:effectLst/>
                <a:latin typeface="arial" panose="020B0604020202020204" pitchFamily="34" charset="0"/>
              </a:rPr>
              <a:t>Effective Communication Strategies</a:t>
            </a:r>
          </a:p>
          <a:p>
            <a:pPr marL="0" indent="0">
              <a:buNone/>
            </a:pPr>
            <a:endParaRPr lang="en-US" dirty="0"/>
          </a:p>
        </p:txBody>
      </p:sp>
    </p:spTree>
    <p:extLst>
      <p:ext uri="{BB962C8B-B14F-4D97-AF65-F5344CB8AC3E}">
        <p14:creationId xmlns:p14="http://schemas.microsoft.com/office/powerpoint/2010/main" val="195512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BAFE8D-FE0A-47C8-AF14-6DC19261D598}"/>
              </a:ext>
            </a:extLst>
          </p:cNvPr>
          <p:cNvSpPr>
            <a:spLocks noGrp="1"/>
          </p:cNvSpPr>
          <p:nvPr>
            <p:ph type="title"/>
          </p:nvPr>
        </p:nvSpPr>
        <p:spPr>
          <a:xfrm>
            <a:off x="226502" y="0"/>
            <a:ext cx="8688897" cy="762000"/>
          </a:xfrm>
        </p:spPr>
        <p:txBody>
          <a:bodyPr/>
          <a:lstStyle/>
          <a:p>
            <a:pPr algn="ctr"/>
            <a:r>
              <a:rPr lang="en-US" dirty="0"/>
              <a:t>Family Connections Program</a:t>
            </a:r>
          </a:p>
        </p:txBody>
      </p:sp>
      <p:pic>
        <p:nvPicPr>
          <p:cNvPr id="5" name="Content Placeholder 4">
            <a:extLst>
              <a:ext uri="{FF2B5EF4-FFF2-40B4-BE49-F238E27FC236}">
                <a16:creationId xmlns:a16="http://schemas.microsoft.com/office/drawing/2014/main" id="{80B91E5B-1C1F-4F76-96E0-0F2491679641}"/>
              </a:ext>
            </a:extLst>
          </p:cNvPr>
          <p:cNvPicPr>
            <a:picLocks noGrp="1" noChangeAspect="1"/>
          </p:cNvPicPr>
          <p:nvPr>
            <p:ph sz="half" idx="1"/>
          </p:nvPr>
        </p:nvPicPr>
        <p:blipFill rotWithShape="1">
          <a:blip r:embed="rId3"/>
          <a:srcRect l="13495" r="4" b="4"/>
          <a:stretch/>
        </p:blipFill>
        <p:spPr>
          <a:xfrm>
            <a:off x="219512" y="1219200"/>
            <a:ext cx="4123888" cy="4953000"/>
          </a:xfrm>
          <a:prstGeom prst="rect">
            <a:avLst/>
          </a:prstGeom>
          <a:noFill/>
        </p:spPr>
      </p:pic>
      <p:sp>
        <p:nvSpPr>
          <p:cNvPr id="12" name="Content Placeholder 3">
            <a:extLst>
              <a:ext uri="{FF2B5EF4-FFF2-40B4-BE49-F238E27FC236}">
                <a16:creationId xmlns:a16="http://schemas.microsoft.com/office/drawing/2014/main" id="{D5FE886B-26ED-49E4-B45F-056A7502B140}"/>
              </a:ext>
            </a:extLst>
          </p:cNvPr>
          <p:cNvSpPr>
            <a:spLocks noGrp="1"/>
          </p:cNvSpPr>
          <p:nvPr>
            <p:ph sz="half" idx="2"/>
          </p:nvPr>
        </p:nvSpPr>
        <p:spPr>
          <a:xfrm>
            <a:off x="4800600" y="1219200"/>
            <a:ext cx="4095226" cy="4953000"/>
          </a:xfrm>
        </p:spPr>
        <p:txBody>
          <a:bodyPr>
            <a:normAutofit lnSpcReduction="10000"/>
          </a:bodyPr>
          <a:lstStyle/>
          <a:p>
            <a:pPr marL="274320" marR="0" lvl="0" indent="-274320" algn="l" defTabSz="914400" rtl="0" eaLnBrk="1" fontAlgn="auto" latinLnBrk="0" hangingPunct="1">
              <a:lnSpc>
                <a:spcPct val="100000"/>
              </a:lnSpc>
              <a:spcBef>
                <a:spcPct val="20000"/>
              </a:spcBef>
              <a:spcAft>
                <a:spcPts val="0"/>
              </a:spcAft>
              <a:buClr>
                <a:srgbClr val="C0CF3A">
                  <a:lumMod val="50000"/>
                </a:srgbClr>
              </a:buClr>
              <a:buSzPct val="95000"/>
              <a:buFont typeface="Wingdings 2"/>
              <a:buChar char=""/>
              <a:tabLst/>
              <a:defRPr/>
            </a:pPr>
            <a:r>
              <a:rPr kumimoji="0" lang="en-US" sz="2600" b="0" i="0" u="none" strike="noStrike" kern="1200" cap="none" spc="0" normalizeH="0" baseline="0" noProof="0" dirty="0">
                <a:ln>
                  <a:noFill/>
                </a:ln>
                <a:solidFill>
                  <a:prstClr val="black"/>
                </a:solidFill>
                <a:effectLst/>
                <a:uLnTx/>
                <a:uFillTx/>
                <a:latin typeface="+mj-lt"/>
                <a:ea typeface="+mn-ea"/>
                <a:cs typeface="+mn-cs"/>
              </a:rPr>
              <a:t>Family Connections Program (0-3).</a:t>
            </a:r>
          </a:p>
          <a:p>
            <a:pPr marL="274320" marR="0" lvl="0" indent="-274320" algn="l" defTabSz="914400" rtl="0" eaLnBrk="1" fontAlgn="auto" latinLnBrk="0" hangingPunct="1">
              <a:lnSpc>
                <a:spcPct val="100000"/>
              </a:lnSpc>
              <a:spcBef>
                <a:spcPct val="20000"/>
              </a:spcBef>
              <a:spcAft>
                <a:spcPts val="0"/>
              </a:spcAft>
              <a:buClr>
                <a:srgbClr val="C0CF3A">
                  <a:lumMod val="50000"/>
                </a:srgbClr>
              </a:buClr>
              <a:buSzPct val="95000"/>
              <a:buFont typeface="Wingdings 2"/>
              <a:buChar char=""/>
              <a:tabLst/>
              <a:defRPr/>
            </a:pPr>
            <a:r>
              <a:rPr kumimoji="0" lang="en-US" sz="2600" b="0" i="0" u="none" strike="noStrike" kern="1200" cap="none" spc="0" normalizeH="0" baseline="0" noProof="0" dirty="0">
                <a:ln>
                  <a:noFill/>
                </a:ln>
                <a:solidFill>
                  <a:prstClr val="black"/>
                </a:solidFill>
                <a:effectLst/>
                <a:uLnTx/>
                <a:uFillTx/>
                <a:latin typeface="+mj-lt"/>
                <a:ea typeface="+mn-ea"/>
                <a:cs typeface="+mn-cs"/>
              </a:rPr>
              <a:t>Tier I Universal Support-Interactive approach.</a:t>
            </a:r>
          </a:p>
          <a:p>
            <a:pPr marL="274320" marR="0" lvl="0" indent="-274320" algn="l" defTabSz="914400" rtl="0" eaLnBrk="1" fontAlgn="auto" latinLnBrk="0" hangingPunct="1">
              <a:lnSpc>
                <a:spcPct val="100000"/>
              </a:lnSpc>
              <a:spcBef>
                <a:spcPct val="20000"/>
              </a:spcBef>
              <a:spcAft>
                <a:spcPts val="0"/>
              </a:spcAft>
              <a:buClr>
                <a:srgbClr val="C0CF3A">
                  <a:lumMod val="50000"/>
                </a:srgbClr>
              </a:buClr>
              <a:buSzPct val="95000"/>
              <a:buFont typeface="Wingdings 2"/>
              <a:buChar char=""/>
              <a:tabLst/>
              <a:defRPr/>
            </a:pPr>
            <a:r>
              <a:rPr kumimoji="0" lang="en-US" sz="2600" b="0" i="0" u="none" strike="noStrike" kern="1200" cap="none" spc="0" normalizeH="0" baseline="0" noProof="0" dirty="0">
                <a:ln>
                  <a:noFill/>
                </a:ln>
                <a:solidFill>
                  <a:prstClr val="black"/>
                </a:solidFill>
                <a:effectLst/>
                <a:uLnTx/>
                <a:uFillTx/>
                <a:latin typeface="+mj-lt"/>
                <a:ea typeface="+mn-ea"/>
                <a:cs typeface="+mn-cs"/>
              </a:rPr>
              <a:t>Tier II Sustained Supports-One-to one phone consultation.</a:t>
            </a:r>
          </a:p>
          <a:p>
            <a:pPr marL="274320" marR="0" lvl="0" indent="-274320" algn="l" defTabSz="914400" rtl="0" eaLnBrk="1" fontAlgn="auto" latinLnBrk="0" hangingPunct="1">
              <a:lnSpc>
                <a:spcPct val="100000"/>
              </a:lnSpc>
              <a:spcBef>
                <a:spcPct val="20000"/>
              </a:spcBef>
              <a:spcAft>
                <a:spcPts val="0"/>
              </a:spcAft>
              <a:buClr>
                <a:srgbClr val="C0CF3A">
                  <a:lumMod val="50000"/>
                </a:srgbClr>
              </a:buClr>
              <a:buSzPct val="95000"/>
              <a:buFont typeface="Wingdings 2"/>
              <a:buChar char=""/>
              <a:tabLst/>
              <a:defRPr/>
            </a:pPr>
            <a:r>
              <a:rPr kumimoji="0" lang="en-US" sz="2600" b="0" i="0" u="none" strike="noStrike" kern="1200" cap="none" spc="0" normalizeH="0" baseline="0" noProof="0" dirty="0">
                <a:ln>
                  <a:noFill/>
                </a:ln>
                <a:solidFill>
                  <a:prstClr val="black"/>
                </a:solidFill>
                <a:effectLst/>
                <a:uLnTx/>
                <a:uFillTx/>
                <a:latin typeface="+mj-lt"/>
                <a:ea typeface="+mn-ea"/>
                <a:cs typeface="+mn-cs"/>
              </a:rPr>
              <a:t>Tier III Targeted Supports-Mentor support and phone TA, B23 transition conference.</a:t>
            </a:r>
          </a:p>
          <a:p>
            <a:endParaRPr lang="en-US" dirty="0"/>
          </a:p>
        </p:txBody>
      </p:sp>
    </p:spTree>
    <p:extLst>
      <p:ext uri="{BB962C8B-B14F-4D97-AF65-F5344CB8AC3E}">
        <p14:creationId xmlns:p14="http://schemas.microsoft.com/office/powerpoint/2010/main" val="357311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0651-4679-4108-ABDD-09F1C59216FC}"/>
              </a:ext>
            </a:extLst>
          </p:cNvPr>
          <p:cNvSpPr>
            <a:spLocks noGrp="1"/>
          </p:cNvSpPr>
          <p:nvPr>
            <p:ph type="title"/>
          </p:nvPr>
        </p:nvSpPr>
        <p:spPr/>
        <p:txBody>
          <a:bodyPr/>
          <a:lstStyle/>
          <a:p>
            <a:pPr algn="ctr"/>
            <a:r>
              <a:rPr lang="en-US" dirty="0"/>
              <a:t>Family Connections Services</a:t>
            </a:r>
          </a:p>
        </p:txBody>
      </p:sp>
      <p:sp>
        <p:nvSpPr>
          <p:cNvPr id="3" name="Content Placeholder 2">
            <a:extLst>
              <a:ext uri="{FF2B5EF4-FFF2-40B4-BE49-F238E27FC236}">
                <a16:creationId xmlns:a16="http://schemas.microsoft.com/office/drawing/2014/main" id="{2057C1E5-ABE6-4667-A112-1198386277D6}"/>
              </a:ext>
            </a:extLst>
          </p:cNvPr>
          <p:cNvSpPr>
            <a:spLocks noGrp="1"/>
          </p:cNvSpPr>
          <p:nvPr>
            <p:ph idx="1"/>
          </p:nvPr>
        </p:nvSpPr>
        <p:spPr/>
        <p:txBody>
          <a:bodyPr/>
          <a:lstStyle/>
          <a:p>
            <a:r>
              <a:rPr lang="en-US" dirty="0"/>
              <a:t>Parents and caregivers can request a short-term parent mentor who has “been there” and can help prepare for future planning. </a:t>
            </a:r>
          </a:p>
          <a:p>
            <a:r>
              <a:rPr lang="en-US" dirty="0"/>
              <a:t>Join a closed Facebook support group for Birth to Three families:</a:t>
            </a:r>
          </a:p>
          <a:p>
            <a:pPr marL="0" indent="0">
              <a:buNone/>
            </a:pPr>
            <a:r>
              <a:rPr lang="en-US" dirty="0"/>
              <a:t> </a:t>
            </a:r>
            <a:r>
              <a:rPr lang="en-US" dirty="0">
                <a:hlinkClick r:id="rId3"/>
              </a:rPr>
              <a:t>Facebook Support Group</a:t>
            </a:r>
            <a:endParaRPr lang="en-US" dirty="0"/>
          </a:p>
          <a:p>
            <a:r>
              <a:rPr lang="en-US" dirty="0"/>
              <a:t>Receive our bi-monthly newsletter. </a:t>
            </a:r>
          </a:p>
          <a:p>
            <a:r>
              <a:rPr lang="en-US" dirty="0"/>
              <a:t>Access to our First STEPs Parent Training. </a:t>
            </a:r>
          </a:p>
          <a:p>
            <a:r>
              <a:rPr lang="en-US" dirty="0"/>
              <a:t>Receive one to one phone consultation with one of our Parent Consultants.</a:t>
            </a:r>
          </a:p>
          <a:p>
            <a:r>
              <a:rPr lang="en-US" dirty="0"/>
              <a:t>Access to Learning Series with Early Childhood Professionals.</a:t>
            </a:r>
          </a:p>
          <a:p>
            <a:r>
              <a:rPr lang="en-US" dirty="0"/>
              <a:t>Access to a video library of previous trainings (YouTube): </a:t>
            </a:r>
          </a:p>
          <a:p>
            <a:pPr marL="0" indent="0">
              <a:buNone/>
            </a:pPr>
            <a:r>
              <a:rPr lang="en-US" dirty="0">
                <a:hlinkClick r:id="rId4"/>
              </a:rPr>
              <a:t>CPAC YouTube Channel</a:t>
            </a:r>
            <a:endParaRPr lang="en-US" dirty="0"/>
          </a:p>
          <a:p>
            <a:endParaRPr lang="en-US" dirty="0"/>
          </a:p>
        </p:txBody>
      </p:sp>
    </p:spTree>
    <p:extLst>
      <p:ext uri="{BB962C8B-B14F-4D97-AF65-F5344CB8AC3E}">
        <p14:creationId xmlns:p14="http://schemas.microsoft.com/office/powerpoint/2010/main" val="147022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E5976-0870-4BF2-A419-8D004F065EC7}"/>
              </a:ext>
            </a:extLst>
          </p:cNvPr>
          <p:cNvSpPr>
            <a:spLocks noGrp="1"/>
          </p:cNvSpPr>
          <p:nvPr>
            <p:ph type="title"/>
          </p:nvPr>
        </p:nvSpPr>
        <p:spPr/>
        <p:txBody>
          <a:bodyPr>
            <a:normAutofit/>
          </a:bodyPr>
          <a:lstStyle/>
          <a:p>
            <a:r>
              <a:rPr lang="en-US" sz="3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Family Connections a Mom's Story</a:t>
            </a:r>
            <a:endParaRPr lang="en-US" sz="3200" dirty="0"/>
          </a:p>
        </p:txBody>
      </p:sp>
    </p:spTree>
    <p:extLst>
      <p:ext uri="{BB962C8B-B14F-4D97-AF65-F5344CB8AC3E}">
        <p14:creationId xmlns:p14="http://schemas.microsoft.com/office/powerpoint/2010/main" val="1739786178"/>
      </p:ext>
    </p:extLst>
  </p:cSld>
  <p:clrMapOvr>
    <a:masterClrMapping/>
  </p:clrMapOvr>
</p:sld>
</file>

<file path=ppt/theme/theme1.xml><?xml version="1.0" encoding="utf-8"?>
<a:theme xmlns:a="http://schemas.openxmlformats.org/drawingml/2006/main" name="Office Theme">
  <a:themeElements>
    <a:clrScheme name="CPAC">
      <a:dk1>
        <a:sysClr val="windowText" lastClr="000000"/>
      </a:dk1>
      <a:lt1>
        <a:sysClr val="window" lastClr="FFFFFF"/>
      </a:lt1>
      <a:dk2>
        <a:srgbClr val="616365"/>
      </a:dk2>
      <a:lt2>
        <a:srgbClr val="A5A5A5"/>
      </a:lt2>
      <a:accent1>
        <a:srgbClr val="262262"/>
      </a:accent1>
      <a:accent2>
        <a:srgbClr val="00AEEF"/>
      </a:accent2>
      <a:accent3>
        <a:srgbClr val="7DBA00"/>
      </a:accent3>
      <a:accent4>
        <a:srgbClr val="75D1E0"/>
      </a:accent4>
      <a:accent5>
        <a:srgbClr val="F79646"/>
      </a:accent5>
      <a:accent6>
        <a:srgbClr val="F7D41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PAC_PPT_Template">
  <a:themeElements>
    <a:clrScheme name="CPAC">
      <a:dk1>
        <a:sysClr val="windowText" lastClr="000000"/>
      </a:dk1>
      <a:lt1>
        <a:sysClr val="window" lastClr="FFFFFF"/>
      </a:lt1>
      <a:dk2>
        <a:srgbClr val="616365"/>
      </a:dk2>
      <a:lt2>
        <a:srgbClr val="A5A5A5"/>
      </a:lt2>
      <a:accent1>
        <a:srgbClr val="262262"/>
      </a:accent1>
      <a:accent2>
        <a:srgbClr val="00AEEF"/>
      </a:accent2>
      <a:accent3>
        <a:srgbClr val="7DBA00"/>
      </a:accent3>
      <a:accent4>
        <a:srgbClr val="75D1E0"/>
      </a:accent4>
      <a:accent5>
        <a:srgbClr val="F79646"/>
      </a:accent5>
      <a:accent6>
        <a:srgbClr val="F7D41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CA3C50D7FC2D43AB6E53E5FA3A70C6" ma:contentTypeVersion="12" ma:contentTypeDescription="Create a new document." ma:contentTypeScope="" ma:versionID="8dc29052db9e5227e194db67a850ce90">
  <xsd:schema xmlns:xsd="http://www.w3.org/2001/XMLSchema" xmlns:xs="http://www.w3.org/2001/XMLSchema" xmlns:p="http://schemas.microsoft.com/office/2006/metadata/properties" xmlns:ns3="17c841b6-64b7-4c46-8395-fe153f2e8310" xmlns:ns4="d9b4e5c3-37fd-4986-9c28-30cf3292177b" targetNamespace="http://schemas.microsoft.com/office/2006/metadata/properties" ma:root="true" ma:fieldsID="39650438597632e55434805d326525d9" ns3:_="" ns4:_="">
    <xsd:import namespace="17c841b6-64b7-4c46-8395-fe153f2e8310"/>
    <xsd:import namespace="d9b4e5c3-37fd-4986-9c28-30cf3292177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c841b6-64b7-4c46-8395-fe153f2e83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b4e5c3-37fd-4986-9c28-30cf329217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718C71-2359-4934-87CE-2BAFEE1FF0CC}">
  <ds:schemaRefs>
    <ds:schemaRef ds:uri="http://schemas.microsoft.com/sharepoint/v3/contenttype/forms"/>
  </ds:schemaRefs>
</ds:datastoreItem>
</file>

<file path=customXml/itemProps2.xml><?xml version="1.0" encoding="utf-8"?>
<ds:datastoreItem xmlns:ds="http://schemas.openxmlformats.org/officeDocument/2006/customXml" ds:itemID="{1C375F46-584C-43F5-BD3C-E707DEEAFE7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F3A8A79-6E33-404E-A9F9-AB2B25D15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c841b6-64b7-4c46-8395-fe153f2e8310"/>
    <ds:schemaRef ds:uri="d9b4e5c3-37fd-4986-9c28-30cf329217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29196</TotalTime>
  <Words>1096</Words>
  <Application>Microsoft Office PowerPoint</Application>
  <PresentationFormat>On-screen Show (4:3)</PresentationFormat>
  <Paragraphs>113</Paragraphs>
  <Slides>17</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Arial</vt:lpstr>
      <vt:lpstr>Calibri</vt:lpstr>
      <vt:lpstr>Wingdings</vt:lpstr>
      <vt:lpstr>Wingdings 2</vt:lpstr>
      <vt:lpstr>Office Theme</vt:lpstr>
      <vt:lpstr>CPAC_PPT_Template</vt:lpstr>
      <vt:lpstr>CPAC Services</vt:lpstr>
      <vt:lpstr>Connecticut Parent Advocacy Center</vt:lpstr>
      <vt:lpstr>Connecticut Parent Advocacy Center</vt:lpstr>
      <vt:lpstr>Connecticut Parent Advocacy Center</vt:lpstr>
      <vt:lpstr>Individualized</vt:lpstr>
      <vt:lpstr>Next STEPS Training</vt:lpstr>
      <vt:lpstr>Family Connections Program</vt:lpstr>
      <vt:lpstr>Family Connections Services</vt:lpstr>
      <vt:lpstr>Family Connections a Mom's Story</vt:lpstr>
      <vt:lpstr>Early Childhood Newsletter (CPAC)</vt:lpstr>
      <vt:lpstr>First STEPs Training </vt:lpstr>
      <vt:lpstr>First STEPs Training </vt:lpstr>
      <vt:lpstr>How to Make a Referral </vt:lpstr>
      <vt:lpstr>Preschool Pathfinder Program</vt:lpstr>
      <vt:lpstr>Program Goals</vt:lpstr>
      <vt:lpstr>Preschool Pathfinders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Find in CT</dc:title>
  <dc:creator>Adriana Fontaine</dc:creator>
  <cp:lastModifiedBy>Meg McGinn</cp:lastModifiedBy>
  <cp:revision>10</cp:revision>
  <cp:lastPrinted>2021-01-27T15:35:59Z</cp:lastPrinted>
  <dcterms:created xsi:type="dcterms:W3CDTF">2021-01-15T01:12:23Z</dcterms:created>
  <dcterms:modified xsi:type="dcterms:W3CDTF">2022-02-24T19:51:07Z</dcterms:modified>
</cp:coreProperties>
</file>